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7010400" cy="9296400"/>
  <p:embeddedFontLst>
    <p:embeddedFont>
      <p:font typeface="Calibri" panose="020F0502020204030204" pitchFamily="34" charset="0"/>
      <p:regular r:id="rId42"/>
      <p:bold r:id="rId43"/>
      <p:italic r:id="rId44"/>
      <p:boldItalic r:id="rId45"/>
    </p:embeddedFont>
    <p:embeddedFont>
      <p:font typeface="PT Serif" panose="020A0603040505020204" pitchFamily="18" charset="0"/>
      <p:regular r:id="rId46"/>
      <p:bold r:id="rId47"/>
      <p:italic r:id="rId48"/>
      <p:boldItalic r:id="rId49"/>
    </p:embeddedFont>
    <p:embeddedFont>
      <p:font typeface="Source Sans Pro" panose="020B0503030403020204" pitchFamily="34" charset="0"/>
      <p:regular r:id="rId50"/>
      <p:bold r:id="rId51"/>
      <p:italic r:id="rId52"/>
      <p:boldItalic r:id="rId53"/>
    </p:embeddedFont>
    <p:embeddedFont>
      <p:font typeface="Source Sans Pro SemiBold" panose="020B0603030403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h/Yy92llZG+JEmuJs/KUW/YLJZ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361984-450F-4A19-9162-32410F6C4896}">
  <a:tblStyle styleId="{F6361984-450F-4A19-9162-32410F6C489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4B108295-1464-400F-BA3B-3F16B66AF796}"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96" y="80"/>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i Corson" userId="17b03132-2f21-4edf-a2df-f25c30f43233" providerId="ADAL" clId="{ECE66A1D-9AF1-4197-97EE-8B9B5528F30E}"/>
    <pc:docChg chg="undo custSel modSld">
      <pc:chgData name="Tami Corson" userId="17b03132-2f21-4edf-a2df-f25c30f43233" providerId="ADAL" clId="{ECE66A1D-9AF1-4197-97EE-8B9B5528F30E}" dt="2022-06-14T19:03:53.305" v="433" actId="12"/>
      <pc:docMkLst>
        <pc:docMk/>
      </pc:docMkLst>
      <pc:sldChg chg="modSp mod">
        <pc:chgData name="Tami Corson" userId="17b03132-2f21-4edf-a2df-f25c30f43233" providerId="ADAL" clId="{ECE66A1D-9AF1-4197-97EE-8B9B5528F30E}" dt="2022-06-14T17:33:29.745" v="431" actId="255"/>
        <pc:sldMkLst>
          <pc:docMk/>
          <pc:sldMk cId="0" sldId="262"/>
        </pc:sldMkLst>
        <pc:spChg chg="mod">
          <ac:chgData name="Tami Corson" userId="17b03132-2f21-4edf-a2df-f25c30f43233" providerId="ADAL" clId="{ECE66A1D-9AF1-4197-97EE-8B9B5528F30E}" dt="2022-06-14T17:33:29.745" v="431" actId="255"/>
          <ac:spMkLst>
            <pc:docMk/>
            <pc:sldMk cId="0" sldId="262"/>
            <ac:spMk id="344" creationId="{00000000-0000-0000-0000-000000000000}"/>
          </ac:spMkLst>
        </pc:spChg>
      </pc:sldChg>
      <pc:sldChg chg="delSp modSp mod">
        <pc:chgData name="Tami Corson" userId="17b03132-2f21-4edf-a2df-f25c30f43233" providerId="ADAL" clId="{ECE66A1D-9AF1-4197-97EE-8B9B5528F30E}" dt="2022-06-14T17:07:23.930" v="57" actId="478"/>
        <pc:sldMkLst>
          <pc:docMk/>
          <pc:sldMk cId="0" sldId="263"/>
        </pc:sldMkLst>
        <pc:spChg chg="mod">
          <ac:chgData name="Tami Corson" userId="17b03132-2f21-4edf-a2df-f25c30f43233" providerId="ADAL" clId="{ECE66A1D-9AF1-4197-97EE-8B9B5528F30E}" dt="2022-06-14T17:06:45.570" v="27" actId="20577"/>
          <ac:spMkLst>
            <pc:docMk/>
            <pc:sldMk cId="0" sldId="263"/>
            <ac:spMk id="434" creationId="{00000000-0000-0000-0000-000000000000}"/>
          </ac:spMkLst>
        </pc:spChg>
        <pc:spChg chg="mod">
          <ac:chgData name="Tami Corson" userId="17b03132-2f21-4edf-a2df-f25c30f43233" providerId="ADAL" clId="{ECE66A1D-9AF1-4197-97EE-8B9B5528F30E}" dt="2022-06-14T17:07:15.597" v="56" actId="20577"/>
          <ac:spMkLst>
            <pc:docMk/>
            <pc:sldMk cId="0" sldId="263"/>
            <ac:spMk id="436" creationId="{00000000-0000-0000-0000-000000000000}"/>
          </ac:spMkLst>
        </pc:spChg>
        <pc:spChg chg="del">
          <ac:chgData name="Tami Corson" userId="17b03132-2f21-4edf-a2df-f25c30f43233" providerId="ADAL" clId="{ECE66A1D-9AF1-4197-97EE-8B9B5528F30E}" dt="2022-06-14T17:07:23.930" v="57" actId="478"/>
          <ac:spMkLst>
            <pc:docMk/>
            <pc:sldMk cId="0" sldId="263"/>
            <ac:spMk id="443" creationId="{00000000-0000-0000-0000-000000000000}"/>
          </ac:spMkLst>
        </pc:spChg>
      </pc:sldChg>
      <pc:sldChg chg="delSp modSp mod">
        <pc:chgData name="Tami Corson" userId="17b03132-2f21-4edf-a2df-f25c30f43233" providerId="ADAL" clId="{ECE66A1D-9AF1-4197-97EE-8B9B5528F30E}" dt="2022-06-14T17:08:57.617" v="83" actId="478"/>
        <pc:sldMkLst>
          <pc:docMk/>
          <pc:sldMk cId="0" sldId="264"/>
        </pc:sldMkLst>
        <pc:spChg chg="mod">
          <ac:chgData name="Tami Corson" userId="17b03132-2f21-4edf-a2df-f25c30f43233" providerId="ADAL" clId="{ECE66A1D-9AF1-4197-97EE-8B9B5528F30E}" dt="2022-06-14T17:08:51.418" v="82" actId="12"/>
          <ac:spMkLst>
            <pc:docMk/>
            <pc:sldMk cId="0" sldId="264"/>
            <ac:spMk id="457" creationId="{00000000-0000-0000-0000-000000000000}"/>
          </ac:spMkLst>
        </pc:spChg>
        <pc:spChg chg="del">
          <ac:chgData name="Tami Corson" userId="17b03132-2f21-4edf-a2df-f25c30f43233" providerId="ADAL" clId="{ECE66A1D-9AF1-4197-97EE-8B9B5528F30E}" dt="2022-06-14T17:08:57.617" v="83" actId="478"/>
          <ac:spMkLst>
            <pc:docMk/>
            <pc:sldMk cId="0" sldId="264"/>
            <ac:spMk id="462" creationId="{00000000-0000-0000-0000-000000000000}"/>
          </ac:spMkLst>
        </pc:spChg>
      </pc:sldChg>
      <pc:sldChg chg="modSp mod">
        <pc:chgData name="Tami Corson" userId="17b03132-2f21-4edf-a2df-f25c30f43233" providerId="ADAL" clId="{ECE66A1D-9AF1-4197-97EE-8B9B5528F30E}" dt="2022-06-14T17:33:37.655" v="432" actId="255"/>
        <pc:sldMkLst>
          <pc:docMk/>
          <pc:sldMk cId="0" sldId="266"/>
        </pc:sldMkLst>
        <pc:spChg chg="mod">
          <ac:chgData name="Tami Corson" userId="17b03132-2f21-4edf-a2df-f25c30f43233" providerId="ADAL" clId="{ECE66A1D-9AF1-4197-97EE-8B9B5528F30E}" dt="2022-06-14T17:33:37.655" v="432" actId="255"/>
          <ac:spMkLst>
            <pc:docMk/>
            <pc:sldMk cId="0" sldId="266"/>
            <ac:spMk id="476" creationId="{00000000-0000-0000-0000-000000000000}"/>
          </ac:spMkLst>
        </pc:spChg>
      </pc:sldChg>
      <pc:sldChg chg="delSp modSp mod">
        <pc:chgData name="Tami Corson" userId="17b03132-2f21-4edf-a2df-f25c30f43233" providerId="ADAL" clId="{ECE66A1D-9AF1-4197-97EE-8B9B5528F30E}" dt="2022-06-14T17:18:47.055" v="141" actId="1076"/>
        <pc:sldMkLst>
          <pc:docMk/>
          <pc:sldMk cId="0" sldId="267"/>
        </pc:sldMkLst>
        <pc:spChg chg="mod">
          <ac:chgData name="Tami Corson" userId="17b03132-2f21-4edf-a2df-f25c30f43233" providerId="ADAL" clId="{ECE66A1D-9AF1-4197-97EE-8B9B5528F30E}" dt="2022-06-14T17:18:47.055" v="141" actId="1076"/>
          <ac:spMkLst>
            <pc:docMk/>
            <pc:sldMk cId="0" sldId="267"/>
            <ac:spMk id="574" creationId="{00000000-0000-0000-0000-000000000000}"/>
          </ac:spMkLst>
        </pc:spChg>
        <pc:spChg chg="mod">
          <ac:chgData name="Tami Corson" userId="17b03132-2f21-4edf-a2df-f25c30f43233" providerId="ADAL" clId="{ECE66A1D-9AF1-4197-97EE-8B9B5528F30E}" dt="2022-06-14T17:11:03.863" v="111" actId="14100"/>
          <ac:spMkLst>
            <pc:docMk/>
            <pc:sldMk cId="0" sldId="267"/>
            <ac:spMk id="576" creationId="{00000000-0000-0000-0000-000000000000}"/>
          </ac:spMkLst>
        </pc:spChg>
        <pc:spChg chg="del">
          <ac:chgData name="Tami Corson" userId="17b03132-2f21-4edf-a2df-f25c30f43233" providerId="ADAL" clId="{ECE66A1D-9AF1-4197-97EE-8B9B5528F30E}" dt="2022-06-14T17:11:09.056" v="112" actId="478"/>
          <ac:spMkLst>
            <pc:docMk/>
            <pc:sldMk cId="0" sldId="267"/>
            <ac:spMk id="586" creationId="{00000000-0000-0000-0000-000000000000}"/>
          </ac:spMkLst>
        </pc:spChg>
      </pc:sldChg>
      <pc:sldChg chg="delSp modSp mod">
        <pc:chgData name="Tami Corson" userId="17b03132-2f21-4edf-a2df-f25c30f43233" providerId="ADAL" clId="{ECE66A1D-9AF1-4197-97EE-8B9B5528F30E}" dt="2022-06-14T17:18:57.173" v="142" actId="1076"/>
        <pc:sldMkLst>
          <pc:docMk/>
          <pc:sldMk cId="0" sldId="268"/>
        </pc:sldMkLst>
        <pc:spChg chg="mod">
          <ac:chgData name="Tami Corson" userId="17b03132-2f21-4edf-a2df-f25c30f43233" providerId="ADAL" clId="{ECE66A1D-9AF1-4197-97EE-8B9B5528F30E}" dt="2022-06-14T17:18:57.173" v="142" actId="1076"/>
          <ac:spMkLst>
            <pc:docMk/>
            <pc:sldMk cId="0" sldId="268"/>
            <ac:spMk id="598" creationId="{00000000-0000-0000-0000-000000000000}"/>
          </ac:spMkLst>
        </pc:spChg>
        <pc:spChg chg="del">
          <ac:chgData name="Tami Corson" userId="17b03132-2f21-4edf-a2df-f25c30f43233" providerId="ADAL" clId="{ECE66A1D-9AF1-4197-97EE-8B9B5528F30E}" dt="2022-06-14T17:11:34.513" v="113" actId="478"/>
          <ac:spMkLst>
            <pc:docMk/>
            <pc:sldMk cId="0" sldId="268"/>
            <ac:spMk id="602" creationId="{00000000-0000-0000-0000-000000000000}"/>
          </ac:spMkLst>
        </pc:spChg>
      </pc:sldChg>
      <pc:sldChg chg="delSp modSp mod">
        <pc:chgData name="Tami Corson" userId="17b03132-2f21-4edf-a2df-f25c30f43233" providerId="ADAL" clId="{ECE66A1D-9AF1-4197-97EE-8B9B5528F30E}" dt="2022-06-14T17:22:31.373" v="155" actId="1076"/>
        <pc:sldMkLst>
          <pc:docMk/>
          <pc:sldMk cId="0" sldId="269"/>
        </pc:sldMkLst>
        <pc:spChg chg="mod">
          <ac:chgData name="Tami Corson" userId="17b03132-2f21-4edf-a2df-f25c30f43233" providerId="ADAL" clId="{ECE66A1D-9AF1-4197-97EE-8B9B5528F30E}" dt="2022-06-14T17:22:11.451" v="153" actId="1076"/>
          <ac:spMkLst>
            <pc:docMk/>
            <pc:sldMk cId="0" sldId="269"/>
            <ac:spMk id="607" creationId="{00000000-0000-0000-0000-000000000000}"/>
          </ac:spMkLst>
        </pc:spChg>
        <pc:spChg chg="del">
          <ac:chgData name="Tami Corson" userId="17b03132-2f21-4edf-a2df-f25c30f43233" providerId="ADAL" clId="{ECE66A1D-9AF1-4197-97EE-8B9B5528F30E}" dt="2022-06-14T17:13:23.846" v="126" actId="478"/>
          <ac:spMkLst>
            <pc:docMk/>
            <pc:sldMk cId="0" sldId="269"/>
            <ac:spMk id="615" creationId="{00000000-0000-0000-0000-000000000000}"/>
          </ac:spMkLst>
        </pc:spChg>
        <pc:graphicFrameChg chg="mod modGraphic">
          <ac:chgData name="Tami Corson" userId="17b03132-2f21-4edf-a2df-f25c30f43233" providerId="ADAL" clId="{ECE66A1D-9AF1-4197-97EE-8B9B5528F30E}" dt="2022-06-14T17:22:31.373" v="155" actId="1076"/>
          <ac:graphicFrameMkLst>
            <pc:docMk/>
            <pc:sldMk cId="0" sldId="269"/>
            <ac:graphicFrameMk id="608" creationId="{00000000-0000-0000-0000-000000000000}"/>
          </ac:graphicFrameMkLst>
        </pc:graphicFrameChg>
      </pc:sldChg>
      <pc:sldChg chg="delSp modSp mod">
        <pc:chgData name="Tami Corson" userId="17b03132-2f21-4edf-a2df-f25c30f43233" providerId="ADAL" clId="{ECE66A1D-9AF1-4197-97EE-8B9B5528F30E}" dt="2022-06-14T17:21:41.334" v="152" actId="1076"/>
        <pc:sldMkLst>
          <pc:docMk/>
          <pc:sldMk cId="0" sldId="270"/>
        </pc:sldMkLst>
        <pc:spChg chg="mod">
          <ac:chgData name="Tami Corson" userId="17b03132-2f21-4edf-a2df-f25c30f43233" providerId="ADAL" clId="{ECE66A1D-9AF1-4197-97EE-8B9B5528F30E}" dt="2022-06-14T17:21:41.334" v="152" actId="1076"/>
          <ac:spMkLst>
            <pc:docMk/>
            <pc:sldMk cId="0" sldId="270"/>
            <ac:spMk id="620" creationId="{00000000-0000-0000-0000-000000000000}"/>
          </ac:spMkLst>
        </pc:spChg>
        <pc:spChg chg="del">
          <ac:chgData name="Tami Corson" userId="17b03132-2f21-4edf-a2df-f25c30f43233" providerId="ADAL" clId="{ECE66A1D-9AF1-4197-97EE-8B9B5528F30E}" dt="2022-06-14T17:14:51.607" v="133" actId="478"/>
          <ac:spMkLst>
            <pc:docMk/>
            <pc:sldMk cId="0" sldId="270"/>
            <ac:spMk id="625" creationId="{00000000-0000-0000-0000-000000000000}"/>
          </ac:spMkLst>
        </pc:spChg>
        <pc:graphicFrameChg chg="mod modGraphic">
          <ac:chgData name="Tami Corson" userId="17b03132-2f21-4edf-a2df-f25c30f43233" providerId="ADAL" clId="{ECE66A1D-9AF1-4197-97EE-8B9B5528F30E}" dt="2022-06-14T17:20:43.217" v="148" actId="1076"/>
          <ac:graphicFrameMkLst>
            <pc:docMk/>
            <pc:sldMk cId="0" sldId="270"/>
            <ac:graphicFrameMk id="622" creationId="{00000000-0000-0000-0000-000000000000}"/>
          </ac:graphicFrameMkLst>
        </pc:graphicFrameChg>
      </pc:sldChg>
      <pc:sldChg chg="delSp modSp mod">
        <pc:chgData name="Tami Corson" userId="17b03132-2f21-4edf-a2df-f25c30f43233" providerId="ADAL" clId="{ECE66A1D-9AF1-4197-97EE-8B9B5528F30E}" dt="2022-06-14T17:26:17.659" v="174" actId="1076"/>
        <pc:sldMkLst>
          <pc:docMk/>
          <pc:sldMk cId="0" sldId="272"/>
        </pc:sldMkLst>
        <pc:spChg chg="mod">
          <ac:chgData name="Tami Corson" userId="17b03132-2f21-4edf-a2df-f25c30f43233" providerId="ADAL" clId="{ECE66A1D-9AF1-4197-97EE-8B9B5528F30E}" dt="2022-06-14T17:25:27.745" v="169" actId="255"/>
          <ac:spMkLst>
            <pc:docMk/>
            <pc:sldMk cId="0" sldId="272"/>
            <ac:spMk id="638" creationId="{00000000-0000-0000-0000-000000000000}"/>
          </ac:spMkLst>
        </pc:spChg>
        <pc:spChg chg="del">
          <ac:chgData name="Tami Corson" userId="17b03132-2f21-4edf-a2df-f25c30f43233" providerId="ADAL" clId="{ECE66A1D-9AF1-4197-97EE-8B9B5528F30E}" dt="2022-06-14T17:23:07.547" v="156" actId="478"/>
          <ac:spMkLst>
            <pc:docMk/>
            <pc:sldMk cId="0" sldId="272"/>
            <ac:spMk id="643" creationId="{00000000-0000-0000-0000-000000000000}"/>
          </ac:spMkLst>
        </pc:spChg>
        <pc:graphicFrameChg chg="mod">
          <ac:chgData name="Tami Corson" userId="17b03132-2f21-4edf-a2df-f25c30f43233" providerId="ADAL" clId="{ECE66A1D-9AF1-4197-97EE-8B9B5528F30E}" dt="2022-06-14T17:26:17.659" v="174" actId="1076"/>
          <ac:graphicFrameMkLst>
            <pc:docMk/>
            <pc:sldMk cId="0" sldId="272"/>
            <ac:graphicFrameMk id="640" creationId="{00000000-0000-0000-0000-000000000000}"/>
          </ac:graphicFrameMkLst>
        </pc:graphicFrameChg>
      </pc:sldChg>
      <pc:sldChg chg="delSp modSp mod">
        <pc:chgData name="Tami Corson" userId="17b03132-2f21-4edf-a2df-f25c30f43233" providerId="ADAL" clId="{ECE66A1D-9AF1-4197-97EE-8B9B5528F30E}" dt="2022-06-14T19:03:53.305" v="433" actId="12"/>
        <pc:sldMkLst>
          <pc:docMk/>
          <pc:sldMk cId="0" sldId="273"/>
        </pc:sldMkLst>
        <pc:spChg chg="mod">
          <ac:chgData name="Tami Corson" userId="17b03132-2f21-4edf-a2df-f25c30f43233" providerId="ADAL" clId="{ECE66A1D-9AF1-4197-97EE-8B9B5528F30E}" dt="2022-06-14T17:25:54.620" v="172" actId="1076"/>
          <ac:spMkLst>
            <pc:docMk/>
            <pc:sldMk cId="0" sldId="273"/>
            <ac:spMk id="648" creationId="{00000000-0000-0000-0000-000000000000}"/>
          </ac:spMkLst>
        </pc:spChg>
        <pc:spChg chg="del">
          <ac:chgData name="Tami Corson" userId="17b03132-2f21-4edf-a2df-f25c30f43233" providerId="ADAL" clId="{ECE66A1D-9AF1-4197-97EE-8B9B5528F30E}" dt="2022-06-14T17:26:41.607" v="177" actId="478"/>
          <ac:spMkLst>
            <pc:docMk/>
            <pc:sldMk cId="0" sldId="273"/>
            <ac:spMk id="653" creationId="{00000000-0000-0000-0000-000000000000}"/>
          </ac:spMkLst>
        </pc:spChg>
        <pc:graphicFrameChg chg="mod modGraphic">
          <ac:chgData name="Tami Corson" userId="17b03132-2f21-4edf-a2df-f25c30f43233" providerId="ADAL" clId="{ECE66A1D-9AF1-4197-97EE-8B9B5528F30E}" dt="2022-06-14T19:03:53.305" v="433" actId="12"/>
          <ac:graphicFrameMkLst>
            <pc:docMk/>
            <pc:sldMk cId="0" sldId="273"/>
            <ac:graphicFrameMk id="650" creationId="{00000000-0000-0000-0000-000000000000}"/>
          </ac:graphicFrameMkLst>
        </pc:graphicFrameChg>
      </pc:sldChg>
      <pc:sldChg chg="delSp modSp mod">
        <pc:chgData name="Tami Corson" userId="17b03132-2f21-4edf-a2df-f25c30f43233" providerId="ADAL" clId="{ECE66A1D-9AF1-4197-97EE-8B9B5528F30E}" dt="2022-06-14T17:24:25.300" v="164" actId="478"/>
        <pc:sldMkLst>
          <pc:docMk/>
          <pc:sldMk cId="0" sldId="275"/>
        </pc:sldMkLst>
        <pc:spChg chg="mod">
          <ac:chgData name="Tami Corson" userId="17b03132-2f21-4edf-a2df-f25c30f43233" providerId="ADAL" clId="{ECE66A1D-9AF1-4197-97EE-8B9B5528F30E}" dt="2022-06-14T17:24:19.677" v="163" actId="12"/>
          <ac:spMkLst>
            <pc:docMk/>
            <pc:sldMk cId="0" sldId="275"/>
            <ac:spMk id="675" creationId="{00000000-0000-0000-0000-000000000000}"/>
          </ac:spMkLst>
        </pc:spChg>
        <pc:spChg chg="del">
          <ac:chgData name="Tami Corson" userId="17b03132-2f21-4edf-a2df-f25c30f43233" providerId="ADAL" clId="{ECE66A1D-9AF1-4197-97EE-8B9B5528F30E}" dt="2022-06-14T17:24:25.300" v="164" actId="478"/>
          <ac:spMkLst>
            <pc:docMk/>
            <pc:sldMk cId="0" sldId="275"/>
            <ac:spMk id="678" creationId="{00000000-0000-0000-0000-000000000000}"/>
          </ac:spMkLst>
        </pc:spChg>
      </pc:sldChg>
      <pc:sldChg chg="modSp mod">
        <pc:chgData name="Tami Corson" userId="17b03132-2f21-4edf-a2df-f25c30f43233" providerId="ADAL" clId="{ECE66A1D-9AF1-4197-97EE-8B9B5528F30E}" dt="2022-06-14T17:24:47.623" v="166" actId="1076"/>
        <pc:sldMkLst>
          <pc:docMk/>
          <pc:sldMk cId="0" sldId="277"/>
        </pc:sldMkLst>
        <pc:spChg chg="mod">
          <ac:chgData name="Tami Corson" userId="17b03132-2f21-4edf-a2df-f25c30f43233" providerId="ADAL" clId="{ECE66A1D-9AF1-4197-97EE-8B9B5528F30E}" dt="2022-06-14T17:24:47.623" v="166" actId="1076"/>
          <ac:spMkLst>
            <pc:docMk/>
            <pc:sldMk cId="0" sldId="277"/>
            <ac:spMk id="691" creationId="{00000000-0000-0000-0000-000000000000}"/>
          </ac:spMkLst>
        </pc:spChg>
      </pc:sldChg>
      <pc:sldChg chg="delSp modSp mod">
        <pc:chgData name="Tami Corson" userId="17b03132-2f21-4edf-a2df-f25c30f43233" providerId="ADAL" clId="{ECE66A1D-9AF1-4197-97EE-8B9B5528F30E}" dt="2022-06-14T17:31:53.364" v="427" actId="478"/>
        <pc:sldMkLst>
          <pc:docMk/>
          <pc:sldMk cId="0" sldId="279"/>
        </pc:sldMkLst>
        <pc:spChg chg="del">
          <ac:chgData name="Tami Corson" userId="17b03132-2f21-4edf-a2df-f25c30f43233" providerId="ADAL" clId="{ECE66A1D-9AF1-4197-97EE-8B9B5528F30E}" dt="2022-06-14T17:31:53.364" v="427" actId="478"/>
          <ac:spMkLst>
            <pc:docMk/>
            <pc:sldMk cId="0" sldId="279"/>
            <ac:spMk id="725" creationId="{00000000-0000-0000-0000-000000000000}"/>
          </ac:spMkLst>
        </pc:spChg>
        <pc:graphicFrameChg chg="modGraphic">
          <ac:chgData name="Tami Corson" userId="17b03132-2f21-4edf-a2df-f25c30f43233" providerId="ADAL" clId="{ECE66A1D-9AF1-4197-97EE-8B9B5528F30E}" dt="2022-06-14T17:31:45.590" v="426" actId="20577"/>
          <ac:graphicFrameMkLst>
            <pc:docMk/>
            <pc:sldMk cId="0" sldId="279"/>
            <ac:graphicFrameMk id="720"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73" name="Google Shape;473;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1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66" name="Google Shape;566;p14: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12</a:t>
            </a:fld>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1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90" name="Google Shape;590;p15: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13</a:t>
            </a:fld>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605" name="Google Shape;605;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18" name="Google Shape;618;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36" name="Google Shape;636;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27d9e567cc_1_8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46" name="Google Shape;646;g127d9e567cc_1_8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6" name="Google Shape;656;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64" name="Google Shape;664;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81" name="Google Shape;681;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89" name="Google Shape;689;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5" name="Google Shape;705;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31" name="Google Shape;731;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1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38" name="Google Shape;738;p16: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26</a:t>
            </a:fld>
            <a:endParaRPr sz="120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1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53" name="Google Shape;753;p17: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27</a:t>
            </a:fld>
            <a:endParaRPr sz="12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7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7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68" name="Google Shape;768;p70: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28</a:t>
            </a:fld>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 name="Google Shape;782;p1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83" name="Google Shape;783;p18: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29</a:t>
            </a:fld>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7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97" name="Google Shape;797;p7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1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11" name="Google Shape;811;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7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25" name="Google Shape;825;p7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7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39" name="Google Shape;839;p7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7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p7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54" name="Google Shape;854;p74: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34</a:t>
            </a:fld>
            <a:endParaRPr sz="1200">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7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70" name="Google Shape;870;p7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84" name="Google Shape;884;p7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7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98" name="Google Shape;898;p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1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913" name="Google Shape;913;p19: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38</a:t>
            </a:fld>
            <a:endParaRPr sz="1200">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7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927" name="Google Shape;927;p7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24" name="Google Shape;424;p12: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8</a:t>
            </a:fld>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1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47" name="Google Shape;447;p1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9</a:t>
            </a:fld>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7058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5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hyperlink" Target="https://www.sketch.com/s/595780ba-5777-458a-8b95-f5027e8bd4ad" TargetMode="External"/><Relationship Id="rId3" Type="http://schemas.openxmlformats.org/officeDocument/2006/relationships/hyperlink" Target="https://app.zenhub.com/workspaces/1095b-tax-form-61e19735167b2500170b2146/issues/department-of-veterans-affairs/va.gov-team/42125" TargetMode="External"/><Relationship Id="rId7" Type="http://schemas.openxmlformats.org/officeDocument/2006/relationships/hyperlink" Target="https://app.zenhub.com/workspaces/1095b-tax-form-61e19735167b2500170b2146/issues/department-of-veterans-affairs/va.gov-team/42155"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42156" TargetMode="External"/><Relationship Id="rId11" Type="http://schemas.openxmlformats.org/officeDocument/2006/relationships/image" Target="../media/image37.png"/><Relationship Id="rId5" Type="http://schemas.openxmlformats.org/officeDocument/2006/relationships/hyperlink" Target="https://app.zenhub.com/workspaces/1095b-tax-form-61e19735167b2500170b2146/issues/department-of-veterans-affairs/va.gov-team/42102" TargetMode="External"/><Relationship Id="rId10" Type="http://schemas.openxmlformats.org/officeDocument/2006/relationships/image" Target="../media/image36.png"/><Relationship Id="rId4" Type="http://schemas.openxmlformats.org/officeDocument/2006/relationships/hyperlink" Target="https://app.zenhub.com/workspaces/1095b-tax-form-61e19735167b2500170b2146/issues/department-of-veterans-affairs/va.gov-team/42163" TargetMode="External"/><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6175" TargetMode="External"/><Relationship Id="rId3" Type="http://schemas.openxmlformats.org/officeDocument/2006/relationships/hyperlink" Target="https://app.zenhub.com/workspaces/1095b-tax-form-61e19735167b2500170b2146/issues/department-of-veterans-affairs/va.gov-team/40454" TargetMode="External"/><Relationship Id="rId7" Type="http://schemas.openxmlformats.org/officeDocument/2006/relationships/hyperlink" Target="https://app.zenhub.com/workspaces/1095b-tax-form-61e19735167b2500170b2146/issues/department-of-veterans-affairs/va.gov-team/4156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8351" TargetMode="External"/><Relationship Id="rId11" Type="http://schemas.openxmlformats.org/officeDocument/2006/relationships/hyperlink" Target="https://github.com/department-of-veterans-affairs/va.gov-team/blob/master/products/health-care/1095b-tax-form/product/1095-B%20Updates%206.14.2022.pdf" TargetMode="External"/><Relationship Id="rId5" Type="http://schemas.openxmlformats.org/officeDocument/2006/relationships/hyperlink" Target="https://app.zenhub.com/workspaces/1095b-tax-form-61e19735167b2500170b2146/issues/department-of-veterans-affairs/va.gov-team/42660" TargetMode="External"/><Relationship Id="rId10" Type="http://schemas.openxmlformats.org/officeDocument/2006/relationships/hyperlink" Target="https://app.zenhub.com/workspaces/1095b-tax-form-61e19735167b2500170b2146/issues/department-of-veterans-affairs/va.gov-team/39723" TargetMode="External"/><Relationship Id="rId4" Type="http://schemas.openxmlformats.org/officeDocument/2006/relationships/hyperlink" Target="https://app.zenhub.com/workspaces/1095b-tax-form-61e19735167b2500170b2146/issues/department-of-veterans-affairs/va.gov-team/39722" TargetMode="External"/><Relationship Id="rId9" Type="http://schemas.openxmlformats.org/officeDocument/2006/relationships/hyperlink" Target="https://app.zenhub.com/workspaces/1095b-tax-form-61e19735167b2500170b2146/issues/department-of-veterans-affairs/va.gov-team/38387"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health-apartment/Health%20Hub/Design/Design%20Review%20Content%20and%20Notes/HH-Design%20Review-Sprint%204-June%209.pdf" TargetMode="External"/><Relationship Id="rId3" Type="http://schemas.openxmlformats.org/officeDocument/2006/relationships/hyperlink" Target="https://app.zenhub.com/workspaces/myhealth-moteam-6261985a7d74510015ecc547/issues/department-of-veterans-affairs/va.gov-team/42129" TargetMode="External"/><Relationship Id="rId7" Type="http://schemas.openxmlformats.org/officeDocument/2006/relationships/hyperlink" Target="https://docs.google.com/presentation/d/1oh8r5Li8A5bOpOLAmFBIXRrc0e_Q2N-lh2WnQ6E0xPY/edit#slide=id.g131f7d125a7_0_20" TargetMode="External"/><Relationship Id="rId12" Type="http://schemas.openxmlformats.org/officeDocument/2006/relationships/hyperlink" Target="https://app.zenhub.com/workspaces/myhealth-moteam-6261985a7d74510015ecc547/issues/department-of-veterans-affairs/va.gov-team/4256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app.zenhub.com/workspaces/myhealth-moteam-6261985a7d74510015ecc547/issues/department-of-veterans-affairs/va.gov-team/42123" TargetMode="External"/><Relationship Id="rId11" Type="http://schemas.openxmlformats.org/officeDocument/2006/relationships/hyperlink" Target="https://app.zenhub.com/workspaces/myhealth-moteam-6261985a7d74510015ecc547/issues/department-of-veterans-affairs/va.gov-team/42073" TargetMode="External"/><Relationship Id="rId5" Type="http://schemas.openxmlformats.org/officeDocument/2006/relationships/hyperlink" Target="https://app.zenhub.com/workspaces/myhealth-moteam-6261985a7d74510015ecc547/issues/department-of-veterans-affairs/va.gov-team/40689" TargetMode="External"/><Relationship Id="rId10" Type="http://schemas.openxmlformats.org/officeDocument/2006/relationships/hyperlink" Target="https://www.sketch.com/s/8e92dcff-c676-4b2b-bd75-4ddbb4fdbd26" TargetMode="External"/><Relationship Id="rId4"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9" Type="http://schemas.openxmlformats.org/officeDocument/2006/relationships/hyperlink" Target="https://app.zenhub.com/workspaces/myhealth-moteam-6261985a7d74510015ecc547/issues/department-of-veterans-affairs/va.gov-team/42072"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42660" TargetMode="External"/><Relationship Id="rId13" Type="http://schemas.openxmlformats.org/officeDocument/2006/relationships/hyperlink" Target="https://app.zenhub.com/workspaces/1095b-tax-form-61e19735167b2500170b2146/issues/department-of-veterans-affairs/va.gov-team/38387" TargetMode="External"/><Relationship Id="rId18" Type="http://schemas.openxmlformats.org/officeDocument/2006/relationships/hyperlink" Target="https://app.zenhub.com/workspaces/1095b-tax-form-61e19735167b2500170b2146/issues/department-of-veterans-affairs/va.gov-team/42694" TargetMode="External"/><Relationship Id="rId26" Type="http://schemas.openxmlformats.org/officeDocument/2006/relationships/hyperlink" Target="https://github.com/department-of-veterans-affairs/va.gov-team/blob/master/products/health-care/1095b-tax-form/Content/HEC/opt%20in%20updates%2014Jun22/DRAFT%201095-B%20HEC%20Fact%20Sheet%20060722.docx" TargetMode="External"/><Relationship Id="rId3" Type="http://schemas.openxmlformats.org/officeDocument/2006/relationships/hyperlink" Target="https://app.zenhub.com/workspaces/1095b-tax-form-61e19735167b2500170b2146/issues/department-of-veterans-affairs/va.gov-team/40454" TargetMode="External"/><Relationship Id="rId21" Type="http://schemas.openxmlformats.org/officeDocument/2006/relationships/hyperlink" Target="https://github.com/department-of-veterans-affairs/va.gov-team/blob/master/products/health-care/health-apartment/Health%20Hub/Design/Design%20Review%20Content%20and%20Notes/HH-Design%20Review-Sprint%204-June%209.pdf" TargetMode="External"/><Relationship Id="rId7" Type="http://schemas.openxmlformats.org/officeDocument/2006/relationships/hyperlink" Target="https://github.com/department-of-veterans-affairs/va.gov-team/blob/master/products/health-care/1095b-tax-form/product/1095-B%20Updates%205.31.2022.pptx" TargetMode="External"/><Relationship Id="rId12" Type="http://schemas.openxmlformats.org/officeDocument/2006/relationships/hyperlink" Target="https://app.zenhub.com/workspaces/1095b-tax-form-61e19735167b2500170b2146/issues/department-of-veterans-affairs/va.gov-team/36175" TargetMode="External"/><Relationship Id="rId17" Type="http://schemas.openxmlformats.org/officeDocument/2006/relationships/hyperlink" Target="https://app.zenhub.com/workspaces/1095b-tax-form-61e19735167b2500170b2146/issues/department-of-veterans-affairs/va.gov-team/42163" TargetMode="External"/><Relationship Id="rId25" Type="http://schemas.openxmlformats.org/officeDocument/2006/relationships/hyperlink" Target="https://github.com/department-of-veterans-affairs/va.gov-team/blob/master/products/health-care/1095b-tax-form/Content/HEC/opt%20in%20updates%2014Jun22/DRAFT%201095-B%20HEC%20FAQ%20060722.docx" TargetMode="External"/><Relationship Id="rId2" Type="http://schemas.openxmlformats.org/officeDocument/2006/relationships/notesSlide" Target="../notesSlides/notesSlide18.xml"/><Relationship Id="rId16" Type="http://schemas.openxmlformats.org/officeDocument/2006/relationships/hyperlink" Target="https://app.zenhub.com/workspaces/1095b-tax-form-61e19735167b2500170b2146/issues/department-of-veterans-affairs/va.gov-team/42125" TargetMode="External"/><Relationship Id="rId20" Type="http://schemas.openxmlformats.org/officeDocument/2006/relationships/hyperlink" Target="https://www.sketch.com/s/595780ba-5777-458a-8b95-f5027e8bd4ad" TargetMode="External"/><Relationship Id="rId1" Type="http://schemas.openxmlformats.org/officeDocument/2006/relationships/slideLayout" Target="../slideLayouts/slideLayout2.xml"/><Relationship Id="rId6" Type="http://schemas.openxmlformats.org/officeDocument/2006/relationships/hyperlink" Target="https://yourit.va.gov/va?id=ticket&amp;table=sc_req_item&amp;sys_id=dc56193d1ba2851035608515624bcb2e" TargetMode="External"/><Relationship Id="rId11" Type="http://schemas.openxmlformats.org/officeDocument/2006/relationships/hyperlink" Target="https://app.zenhub.com/workspaces/1095b-tax-form-61e19735167b2500170b2146/issues/department-of-veterans-affairs/va.gov-team/41560" TargetMode="External"/><Relationship Id="rId24" Type="http://schemas.openxmlformats.org/officeDocument/2006/relationships/hyperlink" Target="https://app.zenhub.com/workspaces/1095b-tax-form-61e19735167b2500170b2146/issues/department-of-veterans-affairs/va.gov-team/42155" TargetMode="External"/><Relationship Id="rId5" Type="http://schemas.openxmlformats.org/officeDocument/2006/relationships/hyperlink" Target="https://app.zenhub.com/workspaces/1095b-tax-form-61e19735167b2500170b2146/issues/department-of-veterans-affairs/va.gov-team/39722" TargetMode="External"/><Relationship Id="rId15" Type="http://schemas.openxmlformats.org/officeDocument/2006/relationships/hyperlink" Target="https://vajira.max.gov/servicedesk/customer/portal/12/CMDMRP-2269" TargetMode="External"/><Relationship Id="rId23" Type="http://schemas.openxmlformats.org/officeDocument/2006/relationships/hyperlink" Target="https://github.com/department-of-veterans-affairs/va.gov-team/blob/master/products/health-care/1095b-tax-form/Content/HEC/opt%20in%20updates%2014Jun22/DRAFT%20product_guide_-_contact_center_review%20060722.docx" TargetMode="External"/><Relationship Id="rId28" Type="http://schemas.openxmlformats.org/officeDocument/2006/relationships/hyperlink" Target="https://github.com/department-of-veterans-affairs/va.gov-team/blob/master/products/health-care/1095b-tax-form/Content/HEC/opt%20in%20updates%2014Jun22/1095%20B%20cover%20letter%20v%207jun22.jpg" TargetMode="External"/><Relationship Id="rId10" Type="http://schemas.openxmlformats.org/officeDocument/2006/relationships/hyperlink" Target="https://app.zenhub.com/workspaces/1095b-tax-form-61e19735167b2500170b2146/issues/department-of-veterans-affairs/va.gov-team/38351" TargetMode="External"/><Relationship Id="rId19" Type="http://schemas.openxmlformats.org/officeDocument/2006/relationships/hyperlink" Target="https://app.zenhub.com/workspaces/1095b-tax-form-61e19735167b2500170b2146/issues/department-of-veterans-affairs/va.gov-team/42102" TargetMode="External"/><Relationship Id="rId4" Type="http://schemas.openxmlformats.org/officeDocument/2006/relationships/hyperlink" Target="https://github.com/department-of-veterans-affairs/va.gov-team/blob/master/products/health-care/1095b-tax-form/product/1095-B%20Updates%206.14.2022.pdf" TargetMode="External"/><Relationship Id="rId9" Type="http://schemas.openxmlformats.org/officeDocument/2006/relationships/hyperlink" Target="https://yourit.va.gov/va?id=ticket&amp;table=sc_req_item&amp;sys_id=10db15241b8c9150146520a5624bcb20" TargetMode="External"/><Relationship Id="rId14" Type="http://schemas.openxmlformats.org/officeDocument/2006/relationships/hyperlink" Target="https://app.zenhub.com/workspaces/1095b-tax-form-61e19735167b2500170b2146/issues/department-of-veterans-affairs/va.gov-team/39723" TargetMode="External"/><Relationship Id="rId22" Type="http://schemas.openxmlformats.org/officeDocument/2006/relationships/hyperlink" Target="https://app.zenhub.com/workspaces/1095b-tax-form-61e19735167b2500170b2146/issues/department-of-veterans-affairs/va.gov-team/42156" TargetMode="External"/><Relationship Id="rId27" Type="http://schemas.openxmlformats.org/officeDocument/2006/relationships/hyperlink" Target="https://github.com/department-of-veterans-affairs/va.gov-team/blob/master/products/health-care/1095b-tax-form/Content/HEC/opt%20in%20updates%2014Jun22/DRAFT%20HEC%201095-B%20User%20Guide%20060722.docx"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app.zenhub.com/workspaces/myhealth-moteam-6261985a7d74510015ecc547/issues/department-of-veterans-affairs/va.gov-team/42129" TargetMode="External"/><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4" Type="http://schemas.openxmlformats.org/officeDocument/2006/relationships/hyperlink" Target="https://app.zenhub.com/workspaces/myhealth-moteam-6261985a7d74510015ecc547/issues/department-of-veterans-affairs/va.gov-team/40689"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docs.google.com/presentation/d/1oh8r5Li8A5bOpOLAmFBIXRrc0e_Q2N-lh2WnQ6E0xPY/edit?usp=sharing" TargetMode="External"/><Relationship Id="rId3" Type="http://schemas.openxmlformats.org/officeDocument/2006/relationships/image" Target="../media/image31.png"/><Relationship Id="rId7" Type="http://schemas.openxmlformats.org/officeDocument/2006/relationships/hyperlink" Target="https://sketch.com/s/8e92dcff-c676-4b2b-bd75-4ddbb4fdbd26"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app.zenhub.com/workspaces/myhealth-moteam-6261985a7d74510015ecc547/issues/department-of-veterans-affairs/va.gov-team/42073" TargetMode="External"/><Relationship Id="rId5" Type="http://schemas.openxmlformats.org/officeDocument/2006/relationships/hyperlink" Target="https://app.zenhub.com/workspaces/myhealth-moteam-6261985a7d74510015ecc547/issues/department-of-veterans-affairs/va.gov-team/42072" TargetMode="External"/><Relationship Id="rId10" Type="http://schemas.openxmlformats.org/officeDocument/2006/relationships/image" Target="../media/image33.png"/><Relationship Id="rId4" Type="http://schemas.openxmlformats.org/officeDocument/2006/relationships/hyperlink" Target="https://app.zenhub.com/workspaces/myhealth-moteam-6261985a7d74510015ecc547/issues/department-of-veterans-affairs/va.gov-team/42123" TargetMode="External"/><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4 Demo</a:t>
            </a:r>
            <a:endParaRPr/>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June 14th,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Status Update</a:t>
            </a:r>
            <a:endParaRPr/>
          </a:p>
        </p:txBody>
      </p:sp>
      <p:sp>
        <p:nvSpPr>
          <p:cNvPr id="468" name="Google Shape;468;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4 DEMO</a:t>
            </a:r>
            <a:endParaRPr/>
          </a:p>
        </p:txBody>
      </p:sp>
      <p:sp>
        <p:nvSpPr>
          <p:cNvPr id="469" name="Google Shape;469;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470" name="Google Shape;470;p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
          <p:cNvSpPr/>
          <p:nvPr/>
        </p:nvSpPr>
        <p:spPr>
          <a:xfrm>
            <a:off x="4582021" y="1745677"/>
            <a:ext cx="1005840" cy="45720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76" name="Google Shape;476;p6"/>
          <p:cNvSpPr txBox="1">
            <a:spLocks noGrp="1"/>
          </p:cNvSpPr>
          <p:nvPr>
            <p:ph type="title"/>
          </p:nvPr>
        </p:nvSpPr>
        <p:spPr>
          <a:xfrm>
            <a:off x="411480" y="713232"/>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dirty="0"/>
              <a:t>1095-B Workplan v7</a:t>
            </a:r>
            <a:endParaRPr sz="2800" dirty="0">
              <a:highlight>
                <a:srgbClr val="FFFF00"/>
              </a:highlight>
            </a:endParaRPr>
          </a:p>
        </p:txBody>
      </p:sp>
      <p:sp>
        <p:nvSpPr>
          <p:cNvPr id="477" name="Google Shape;477;p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478" name="Google Shape;478;p6"/>
          <p:cNvSpPr txBox="1"/>
          <p:nvPr/>
        </p:nvSpPr>
        <p:spPr>
          <a:xfrm>
            <a:off x="1831746"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479" name="Google Shape;479;p6"/>
          <p:cNvSpPr/>
          <p:nvPr/>
        </p:nvSpPr>
        <p:spPr>
          <a:xfrm>
            <a:off x="1639087" y="2573949"/>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80" name="Google Shape;480;p6"/>
          <p:cNvCxnSpPr/>
          <p:nvPr/>
        </p:nvCxnSpPr>
        <p:spPr>
          <a:xfrm flipH="1">
            <a:off x="2573257" y="1705658"/>
            <a:ext cx="25821" cy="4572000"/>
          </a:xfrm>
          <a:prstGeom prst="straightConnector1">
            <a:avLst/>
          </a:prstGeom>
          <a:noFill/>
          <a:ln w="9525" cap="flat" cmpd="sng">
            <a:solidFill>
              <a:srgbClr val="7F7F7F"/>
            </a:solidFill>
            <a:prstDash val="solid"/>
            <a:round/>
            <a:headEnd type="none" w="sm" len="sm"/>
            <a:tailEnd type="none" w="sm" len="sm"/>
          </a:ln>
        </p:spPr>
      </p:cxnSp>
      <p:cxnSp>
        <p:nvCxnSpPr>
          <p:cNvPr id="481" name="Google Shape;481;p6"/>
          <p:cNvCxnSpPr/>
          <p:nvPr/>
        </p:nvCxnSpPr>
        <p:spPr>
          <a:xfrm flipH="1">
            <a:off x="1545540" y="1703676"/>
            <a:ext cx="36885" cy="4572000"/>
          </a:xfrm>
          <a:prstGeom prst="straightConnector1">
            <a:avLst/>
          </a:prstGeom>
          <a:noFill/>
          <a:ln w="9525" cap="flat" cmpd="sng">
            <a:solidFill>
              <a:srgbClr val="7F7F7F"/>
            </a:solidFill>
            <a:prstDash val="solid"/>
            <a:round/>
            <a:headEnd type="none" w="sm" len="sm"/>
            <a:tailEnd type="none" w="sm" len="sm"/>
          </a:ln>
        </p:spPr>
      </p:cxnSp>
      <p:cxnSp>
        <p:nvCxnSpPr>
          <p:cNvPr id="482" name="Google Shape;482;p6"/>
          <p:cNvCxnSpPr/>
          <p:nvPr/>
        </p:nvCxnSpPr>
        <p:spPr>
          <a:xfrm flipH="1">
            <a:off x="3075867" y="1715402"/>
            <a:ext cx="7500" cy="4572000"/>
          </a:xfrm>
          <a:prstGeom prst="straightConnector1">
            <a:avLst/>
          </a:prstGeom>
          <a:noFill/>
          <a:ln w="9525" cap="flat" cmpd="sng">
            <a:solidFill>
              <a:srgbClr val="C7C7C7"/>
            </a:solidFill>
            <a:prstDash val="dot"/>
            <a:round/>
            <a:headEnd type="none" w="sm" len="sm"/>
            <a:tailEnd type="none" w="sm" len="sm"/>
          </a:ln>
        </p:spPr>
      </p:cxnSp>
      <p:cxnSp>
        <p:nvCxnSpPr>
          <p:cNvPr id="483" name="Google Shape;483;p6"/>
          <p:cNvCxnSpPr/>
          <p:nvPr/>
        </p:nvCxnSpPr>
        <p:spPr>
          <a:xfrm>
            <a:off x="2074934" y="1708140"/>
            <a:ext cx="0" cy="4572000"/>
          </a:xfrm>
          <a:prstGeom prst="straightConnector1">
            <a:avLst/>
          </a:prstGeom>
          <a:noFill/>
          <a:ln w="9525" cap="flat" cmpd="sng">
            <a:solidFill>
              <a:srgbClr val="C7C7C7"/>
            </a:solidFill>
            <a:prstDash val="dot"/>
            <a:round/>
            <a:headEnd type="none" w="sm" len="sm"/>
            <a:tailEnd type="none" w="sm" len="sm"/>
          </a:ln>
        </p:spPr>
      </p:cxnSp>
      <p:cxnSp>
        <p:nvCxnSpPr>
          <p:cNvPr id="484" name="Google Shape;484;p6"/>
          <p:cNvCxnSpPr/>
          <p:nvPr/>
        </p:nvCxnSpPr>
        <p:spPr>
          <a:xfrm>
            <a:off x="6637195" y="1702410"/>
            <a:ext cx="21202" cy="4572000"/>
          </a:xfrm>
          <a:prstGeom prst="straightConnector1">
            <a:avLst/>
          </a:prstGeom>
          <a:noFill/>
          <a:ln w="9525" cap="flat" cmpd="sng">
            <a:solidFill>
              <a:srgbClr val="7F7F7F"/>
            </a:solidFill>
            <a:prstDash val="solid"/>
            <a:round/>
            <a:headEnd type="none" w="sm" len="sm"/>
            <a:tailEnd type="none" w="sm" len="sm"/>
          </a:ln>
        </p:spPr>
      </p:cxnSp>
      <p:cxnSp>
        <p:nvCxnSpPr>
          <p:cNvPr id="485" name="Google Shape;485;p6"/>
          <p:cNvCxnSpPr/>
          <p:nvPr/>
        </p:nvCxnSpPr>
        <p:spPr>
          <a:xfrm rot="10800000" flipH="1">
            <a:off x="510273" y="2966163"/>
            <a:ext cx="11130552" cy="24272"/>
          </a:xfrm>
          <a:prstGeom prst="straightConnector1">
            <a:avLst/>
          </a:prstGeom>
          <a:noFill/>
          <a:ln w="9525" cap="flat" cmpd="sng">
            <a:solidFill>
              <a:srgbClr val="747C74"/>
            </a:solidFill>
            <a:prstDash val="solid"/>
            <a:round/>
            <a:headEnd type="none" w="sm" len="sm"/>
            <a:tailEnd type="none" w="sm" len="sm"/>
          </a:ln>
        </p:spPr>
      </p:cxnSp>
      <p:cxnSp>
        <p:nvCxnSpPr>
          <p:cNvPr id="486" name="Google Shape;486;p6"/>
          <p:cNvCxnSpPr/>
          <p:nvPr/>
        </p:nvCxnSpPr>
        <p:spPr>
          <a:xfrm rot="10800000" flipH="1">
            <a:off x="481622" y="4126595"/>
            <a:ext cx="11127556" cy="12340"/>
          </a:xfrm>
          <a:prstGeom prst="straightConnector1">
            <a:avLst/>
          </a:prstGeom>
          <a:noFill/>
          <a:ln w="9525" cap="flat" cmpd="sng">
            <a:solidFill>
              <a:srgbClr val="747C74"/>
            </a:solidFill>
            <a:prstDash val="solid"/>
            <a:round/>
            <a:headEnd type="none" w="sm" len="sm"/>
            <a:tailEnd type="none" w="sm" len="sm"/>
          </a:ln>
        </p:spPr>
      </p:cxnSp>
      <p:cxnSp>
        <p:nvCxnSpPr>
          <p:cNvPr id="487" name="Google Shape;487;p6"/>
          <p:cNvCxnSpPr/>
          <p:nvPr/>
        </p:nvCxnSpPr>
        <p:spPr>
          <a:xfrm rot="10800000" flipH="1">
            <a:off x="1582425" y="1703055"/>
            <a:ext cx="10058400" cy="6436"/>
          </a:xfrm>
          <a:prstGeom prst="straightConnector1">
            <a:avLst/>
          </a:prstGeom>
          <a:noFill/>
          <a:ln w="12700" cap="flat" cmpd="sng">
            <a:solidFill>
              <a:schemeClr val="dk1"/>
            </a:solidFill>
            <a:prstDash val="solid"/>
            <a:round/>
            <a:headEnd type="none" w="sm" len="sm"/>
            <a:tailEnd type="none" w="sm" len="sm"/>
          </a:ln>
        </p:spPr>
      </p:cxnSp>
      <p:cxnSp>
        <p:nvCxnSpPr>
          <p:cNvPr id="488" name="Google Shape;488;p6"/>
          <p:cNvCxnSpPr/>
          <p:nvPr/>
        </p:nvCxnSpPr>
        <p:spPr>
          <a:xfrm>
            <a:off x="498105" y="5217626"/>
            <a:ext cx="11111073" cy="5816"/>
          </a:xfrm>
          <a:prstGeom prst="straightConnector1">
            <a:avLst/>
          </a:prstGeom>
          <a:noFill/>
          <a:ln w="9525" cap="flat" cmpd="sng">
            <a:solidFill>
              <a:srgbClr val="747C74"/>
            </a:solidFill>
            <a:prstDash val="solid"/>
            <a:round/>
            <a:headEnd type="none" w="sm" len="sm"/>
            <a:tailEnd type="none" w="sm" len="sm"/>
          </a:ln>
        </p:spPr>
      </p:cxnSp>
      <p:sp>
        <p:nvSpPr>
          <p:cNvPr id="489" name="Google Shape;489;p6"/>
          <p:cNvSpPr txBox="1"/>
          <p:nvPr/>
        </p:nvSpPr>
        <p:spPr>
          <a:xfrm>
            <a:off x="3114169" y="4895339"/>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90" name="Google Shape;490;p6"/>
          <p:cNvSpPr txBox="1"/>
          <p:nvPr/>
        </p:nvSpPr>
        <p:spPr>
          <a:xfrm>
            <a:off x="3114169" y="4895339"/>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491" name="Google Shape;491;p6"/>
          <p:cNvCxnSpPr/>
          <p:nvPr/>
        </p:nvCxnSpPr>
        <p:spPr>
          <a:xfrm>
            <a:off x="6130668"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492" name="Google Shape;492;p6"/>
          <p:cNvCxnSpPr/>
          <p:nvPr/>
        </p:nvCxnSpPr>
        <p:spPr>
          <a:xfrm>
            <a:off x="5103769" y="1725975"/>
            <a:ext cx="0" cy="4572000"/>
          </a:xfrm>
          <a:prstGeom prst="straightConnector1">
            <a:avLst/>
          </a:prstGeom>
          <a:noFill/>
          <a:ln w="9525" cap="flat" cmpd="sng">
            <a:solidFill>
              <a:srgbClr val="C7C7C7"/>
            </a:solidFill>
            <a:prstDash val="dot"/>
            <a:round/>
            <a:headEnd type="none" w="sm" len="sm"/>
            <a:tailEnd type="none" w="sm" len="sm"/>
          </a:ln>
        </p:spPr>
      </p:cxnSp>
      <p:sp>
        <p:nvSpPr>
          <p:cNvPr id="493" name="Google Shape;493;p6"/>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494" name="Google Shape;494;p6"/>
          <p:cNvGrpSpPr/>
          <p:nvPr/>
        </p:nvGrpSpPr>
        <p:grpSpPr>
          <a:xfrm>
            <a:off x="4997262" y="932811"/>
            <a:ext cx="1295260" cy="5356784"/>
            <a:chOff x="7066562" y="1375225"/>
            <a:chExt cx="1365300" cy="6659352"/>
          </a:xfrm>
        </p:grpSpPr>
        <p:cxnSp>
          <p:nvCxnSpPr>
            <p:cNvPr id="495" name="Google Shape;495;p6"/>
            <p:cNvCxnSpPr/>
            <p:nvPr/>
          </p:nvCxnSpPr>
          <p:spPr>
            <a:xfrm flipH="1">
              <a:off x="7731472" y="1782465"/>
              <a:ext cx="4750" cy="6252112"/>
            </a:xfrm>
            <a:prstGeom prst="straightConnector1">
              <a:avLst/>
            </a:prstGeom>
            <a:noFill/>
            <a:ln w="12700" cap="flat" cmpd="sng">
              <a:solidFill>
                <a:srgbClr val="A1AEBF"/>
              </a:solidFill>
              <a:prstDash val="solid"/>
              <a:round/>
              <a:headEnd type="none" w="sm" len="sm"/>
              <a:tailEnd type="none" w="sm" len="sm"/>
            </a:ln>
          </p:spPr>
        </p:cxnSp>
        <p:grpSp>
          <p:nvGrpSpPr>
            <p:cNvPr id="496" name="Google Shape;496;p6"/>
            <p:cNvGrpSpPr/>
            <p:nvPr/>
          </p:nvGrpSpPr>
          <p:grpSpPr>
            <a:xfrm>
              <a:off x="7066562" y="1375225"/>
              <a:ext cx="1365300" cy="421359"/>
              <a:chOff x="7187212" y="1406975"/>
              <a:chExt cx="1365300" cy="421359"/>
            </a:xfrm>
          </p:grpSpPr>
          <p:sp>
            <p:nvSpPr>
              <p:cNvPr id="497" name="Google Shape;497;p6"/>
              <p:cNvSpPr/>
              <p:nvPr/>
            </p:nvSpPr>
            <p:spPr>
              <a:xfrm>
                <a:off x="7187212" y="1406975"/>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498" name="Google Shape;498;p6"/>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499" name="Google Shape;499;p6"/>
          <p:cNvCxnSpPr/>
          <p:nvPr/>
        </p:nvCxnSpPr>
        <p:spPr>
          <a:xfrm flipH="1">
            <a:off x="11622379" y="1710135"/>
            <a:ext cx="9754" cy="4572000"/>
          </a:xfrm>
          <a:prstGeom prst="straightConnector1">
            <a:avLst/>
          </a:prstGeom>
          <a:noFill/>
          <a:ln w="9525" cap="flat" cmpd="sng">
            <a:solidFill>
              <a:srgbClr val="7F7F7F"/>
            </a:solidFill>
            <a:prstDash val="solid"/>
            <a:round/>
            <a:headEnd type="none" w="sm" len="sm"/>
            <a:tailEnd type="none" w="sm" len="sm"/>
          </a:ln>
        </p:spPr>
      </p:cxnSp>
      <p:cxnSp>
        <p:nvCxnSpPr>
          <p:cNvPr id="500" name="Google Shape;500;p6"/>
          <p:cNvCxnSpPr/>
          <p:nvPr/>
        </p:nvCxnSpPr>
        <p:spPr>
          <a:xfrm>
            <a:off x="4106617" y="1724445"/>
            <a:ext cx="0" cy="4572000"/>
          </a:xfrm>
          <a:prstGeom prst="straightConnector1">
            <a:avLst/>
          </a:prstGeom>
          <a:noFill/>
          <a:ln w="9525" cap="flat" cmpd="sng">
            <a:solidFill>
              <a:srgbClr val="C7C7C7"/>
            </a:solidFill>
            <a:prstDash val="dot"/>
            <a:round/>
            <a:headEnd type="none" w="sm" len="sm"/>
            <a:tailEnd type="none" w="sm" len="sm"/>
          </a:ln>
        </p:spPr>
      </p:cxnSp>
      <p:sp>
        <p:nvSpPr>
          <p:cNvPr id="501" name="Google Shape;501;p6"/>
          <p:cNvSpPr/>
          <p:nvPr/>
        </p:nvSpPr>
        <p:spPr>
          <a:xfrm>
            <a:off x="585305" y="22322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502" name="Google Shape;502;p6"/>
          <p:cNvSpPr/>
          <p:nvPr/>
        </p:nvSpPr>
        <p:spPr>
          <a:xfrm>
            <a:off x="573847" y="44476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503" name="Google Shape;503;p6"/>
          <p:cNvSpPr/>
          <p:nvPr/>
        </p:nvSpPr>
        <p:spPr>
          <a:xfrm>
            <a:off x="585305" y="310357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504" name="Google Shape;504;p6"/>
          <p:cNvPicPr preferRelativeResize="0"/>
          <p:nvPr/>
        </p:nvPicPr>
        <p:blipFill rotWithShape="1">
          <a:blip r:embed="rId3">
            <a:alphaModFix/>
          </a:blip>
          <a:srcRect/>
          <a:stretch/>
        </p:blipFill>
        <p:spPr>
          <a:xfrm>
            <a:off x="681607" y="3642177"/>
            <a:ext cx="265176" cy="265176"/>
          </a:xfrm>
          <a:prstGeom prst="rect">
            <a:avLst/>
          </a:prstGeom>
          <a:noFill/>
          <a:ln>
            <a:noFill/>
          </a:ln>
        </p:spPr>
      </p:pic>
      <p:pic>
        <p:nvPicPr>
          <p:cNvPr id="505" name="Google Shape;505;p6"/>
          <p:cNvPicPr preferRelativeResize="0"/>
          <p:nvPr/>
        </p:nvPicPr>
        <p:blipFill rotWithShape="1">
          <a:blip r:embed="rId4">
            <a:alphaModFix/>
          </a:blip>
          <a:srcRect/>
          <a:stretch/>
        </p:blipFill>
        <p:spPr>
          <a:xfrm>
            <a:off x="665515" y="2584138"/>
            <a:ext cx="265176" cy="265176"/>
          </a:xfrm>
          <a:prstGeom prst="rect">
            <a:avLst/>
          </a:prstGeom>
          <a:noFill/>
          <a:ln>
            <a:noFill/>
          </a:ln>
        </p:spPr>
      </p:pic>
      <p:pic>
        <p:nvPicPr>
          <p:cNvPr id="506" name="Google Shape;506;p6"/>
          <p:cNvPicPr preferRelativeResize="0"/>
          <p:nvPr/>
        </p:nvPicPr>
        <p:blipFill rotWithShape="1">
          <a:blip r:embed="rId5">
            <a:alphaModFix/>
          </a:blip>
          <a:srcRect/>
          <a:stretch/>
        </p:blipFill>
        <p:spPr>
          <a:xfrm>
            <a:off x="665515" y="4790332"/>
            <a:ext cx="265176" cy="265176"/>
          </a:xfrm>
          <a:prstGeom prst="rect">
            <a:avLst/>
          </a:prstGeom>
          <a:noFill/>
          <a:ln>
            <a:noFill/>
          </a:ln>
        </p:spPr>
      </p:pic>
      <p:sp>
        <p:nvSpPr>
          <p:cNvPr id="507" name="Google Shape;507;p6"/>
          <p:cNvSpPr txBox="1"/>
          <p:nvPr/>
        </p:nvSpPr>
        <p:spPr>
          <a:xfrm>
            <a:off x="1545540" y="2738172"/>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sp>
        <p:nvSpPr>
          <p:cNvPr id="508" name="Google Shape;508;p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cxnSp>
        <p:nvCxnSpPr>
          <p:cNvPr id="509" name="Google Shape;509;p6"/>
          <p:cNvCxnSpPr/>
          <p:nvPr/>
        </p:nvCxnSpPr>
        <p:spPr>
          <a:xfrm flipH="1">
            <a:off x="3594754" y="1727052"/>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10" name="Google Shape;510;p6"/>
          <p:cNvCxnSpPr/>
          <p:nvPr/>
        </p:nvCxnSpPr>
        <p:spPr>
          <a:xfrm flipH="1">
            <a:off x="4604287" y="1712678"/>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11" name="Google Shape;511;p6"/>
          <p:cNvCxnSpPr/>
          <p:nvPr/>
        </p:nvCxnSpPr>
        <p:spPr>
          <a:xfrm flipH="1">
            <a:off x="5617655" y="1714337"/>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12" name="Google Shape;512;p6"/>
          <p:cNvCxnSpPr/>
          <p:nvPr/>
        </p:nvCxnSpPr>
        <p:spPr>
          <a:xfrm flipH="1">
            <a:off x="7645325" y="1702410"/>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13" name="Google Shape;513;p6"/>
          <p:cNvCxnSpPr/>
          <p:nvPr/>
        </p:nvCxnSpPr>
        <p:spPr>
          <a:xfrm flipH="1">
            <a:off x="8649523" y="1710662"/>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14" name="Google Shape;514;p6"/>
          <p:cNvCxnSpPr/>
          <p:nvPr/>
        </p:nvCxnSpPr>
        <p:spPr>
          <a:xfrm flipH="1">
            <a:off x="9653721" y="1712678"/>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15" name="Google Shape;515;p6"/>
          <p:cNvCxnSpPr/>
          <p:nvPr/>
        </p:nvCxnSpPr>
        <p:spPr>
          <a:xfrm flipH="1">
            <a:off x="10676859" y="1702165"/>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516" name="Google Shape;516;p6"/>
          <p:cNvCxnSpPr/>
          <p:nvPr/>
        </p:nvCxnSpPr>
        <p:spPr>
          <a:xfrm>
            <a:off x="7143086" y="1713815"/>
            <a:ext cx="0" cy="4572000"/>
          </a:xfrm>
          <a:prstGeom prst="straightConnector1">
            <a:avLst/>
          </a:prstGeom>
          <a:noFill/>
          <a:ln w="9525" cap="flat" cmpd="sng">
            <a:solidFill>
              <a:srgbClr val="C7C7C7"/>
            </a:solidFill>
            <a:prstDash val="dot"/>
            <a:round/>
            <a:headEnd type="none" w="sm" len="sm"/>
            <a:tailEnd type="none" w="sm" len="sm"/>
          </a:ln>
        </p:spPr>
      </p:cxnSp>
      <p:cxnSp>
        <p:nvCxnSpPr>
          <p:cNvPr id="517" name="Google Shape;517;p6"/>
          <p:cNvCxnSpPr/>
          <p:nvPr/>
        </p:nvCxnSpPr>
        <p:spPr>
          <a:xfrm>
            <a:off x="11146922" y="1712228"/>
            <a:ext cx="0" cy="4572000"/>
          </a:xfrm>
          <a:prstGeom prst="straightConnector1">
            <a:avLst/>
          </a:prstGeom>
          <a:noFill/>
          <a:ln w="9525" cap="flat" cmpd="sng">
            <a:solidFill>
              <a:srgbClr val="C7C7C7"/>
            </a:solidFill>
            <a:prstDash val="dot"/>
            <a:round/>
            <a:headEnd type="none" w="sm" len="sm"/>
            <a:tailEnd type="none" w="sm" len="sm"/>
          </a:ln>
        </p:spPr>
      </p:cxnSp>
      <p:cxnSp>
        <p:nvCxnSpPr>
          <p:cNvPr id="518" name="Google Shape;518;p6"/>
          <p:cNvCxnSpPr/>
          <p:nvPr/>
        </p:nvCxnSpPr>
        <p:spPr>
          <a:xfrm>
            <a:off x="10154932"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519" name="Google Shape;519;p6"/>
          <p:cNvCxnSpPr/>
          <p:nvPr/>
        </p:nvCxnSpPr>
        <p:spPr>
          <a:xfrm>
            <a:off x="9159179" y="1724445"/>
            <a:ext cx="0" cy="4572000"/>
          </a:xfrm>
          <a:prstGeom prst="straightConnector1">
            <a:avLst/>
          </a:prstGeom>
          <a:noFill/>
          <a:ln w="9525" cap="flat" cmpd="sng">
            <a:solidFill>
              <a:srgbClr val="C7C7C7"/>
            </a:solidFill>
            <a:prstDash val="dot"/>
            <a:round/>
            <a:headEnd type="none" w="sm" len="sm"/>
            <a:tailEnd type="none" w="sm" len="sm"/>
          </a:ln>
        </p:spPr>
      </p:cxnSp>
      <p:cxnSp>
        <p:nvCxnSpPr>
          <p:cNvPr id="520" name="Google Shape;520;p6"/>
          <p:cNvCxnSpPr/>
          <p:nvPr/>
        </p:nvCxnSpPr>
        <p:spPr>
          <a:xfrm>
            <a:off x="8156805" y="1724445"/>
            <a:ext cx="0" cy="4572000"/>
          </a:xfrm>
          <a:prstGeom prst="straightConnector1">
            <a:avLst/>
          </a:prstGeom>
          <a:noFill/>
          <a:ln w="9525" cap="flat" cmpd="sng">
            <a:solidFill>
              <a:srgbClr val="C7C7C7"/>
            </a:solidFill>
            <a:prstDash val="dot"/>
            <a:round/>
            <a:headEnd type="none" w="sm" len="sm"/>
            <a:tailEnd type="none" w="sm" len="sm"/>
          </a:ln>
        </p:spPr>
      </p:cxnSp>
      <p:sp>
        <p:nvSpPr>
          <p:cNvPr id="521" name="Google Shape;521;p6"/>
          <p:cNvSpPr txBox="1"/>
          <p:nvPr/>
        </p:nvSpPr>
        <p:spPr>
          <a:xfrm>
            <a:off x="3839952"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522" name="Google Shape;522;p6"/>
          <p:cNvSpPr txBox="1"/>
          <p:nvPr/>
        </p:nvSpPr>
        <p:spPr>
          <a:xfrm>
            <a:off x="4841014"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523" name="Google Shape;523;p6"/>
          <p:cNvSpPr txBox="1"/>
          <p:nvPr/>
        </p:nvSpPr>
        <p:spPr>
          <a:xfrm>
            <a:off x="5875453"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11</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524" name="Google Shape;524;p6"/>
          <p:cNvSpPr txBox="1"/>
          <p:nvPr/>
        </p:nvSpPr>
        <p:spPr>
          <a:xfrm>
            <a:off x="6909893"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13</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525" name="Google Shape;525;p6"/>
          <p:cNvSpPr txBox="1"/>
          <p:nvPr/>
        </p:nvSpPr>
        <p:spPr>
          <a:xfrm>
            <a:off x="7895021"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14</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526" name="Google Shape;526;p6"/>
          <p:cNvSpPr txBox="1"/>
          <p:nvPr/>
        </p:nvSpPr>
        <p:spPr>
          <a:xfrm>
            <a:off x="8918452"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15</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527" name="Google Shape;527;p6"/>
          <p:cNvSpPr txBox="1"/>
          <p:nvPr/>
        </p:nvSpPr>
        <p:spPr>
          <a:xfrm>
            <a:off x="9903580"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16</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528" name="Google Shape;528;p6"/>
          <p:cNvSpPr txBox="1"/>
          <p:nvPr/>
        </p:nvSpPr>
        <p:spPr>
          <a:xfrm>
            <a:off x="10927011"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17</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529" name="Google Shape;529;p6"/>
          <p:cNvSpPr txBox="1"/>
          <p:nvPr/>
        </p:nvSpPr>
        <p:spPr>
          <a:xfrm>
            <a:off x="2791882" y="1411002"/>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530" name="Google Shape;530;p6"/>
          <p:cNvSpPr/>
          <p:nvPr/>
        </p:nvSpPr>
        <p:spPr>
          <a:xfrm>
            <a:off x="490856"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531" name="Google Shape;531;p6"/>
          <p:cNvPicPr preferRelativeResize="0"/>
          <p:nvPr/>
        </p:nvPicPr>
        <p:blipFill rotWithShape="1">
          <a:blip r:embed="rId6">
            <a:alphaModFix/>
          </a:blip>
          <a:srcRect/>
          <a:stretch/>
        </p:blipFill>
        <p:spPr>
          <a:xfrm>
            <a:off x="623919" y="5683458"/>
            <a:ext cx="265176" cy="265176"/>
          </a:xfrm>
          <a:prstGeom prst="rect">
            <a:avLst/>
          </a:prstGeom>
          <a:noFill/>
          <a:ln>
            <a:noFill/>
          </a:ln>
        </p:spPr>
      </p:pic>
      <p:grpSp>
        <p:nvGrpSpPr>
          <p:cNvPr id="532" name="Google Shape;532;p6"/>
          <p:cNvGrpSpPr/>
          <p:nvPr/>
        </p:nvGrpSpPr>
        <p:grpSpPr>
          <a:xfrm>
            <a:off x="8649523" y="546170"/>
            <a:ext cx="2793358" cy="432163"/>
            <a:chOff x="8441380" y="969090"/>
            <a:chExt cx="2793358" cy="432163"/>
          </a:xfrm>
        </p:grpSpPr>
        <p:sp>
          <p:nvSpPr>
            <p:cNvPr id="533" name="Google Shape;533;p6"/>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34" name="Google Shape;534;p6"/>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35" name="Google Shape;535;p6"/>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36" name="Google Shape;536;p6"/>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537" name="Google Shape;537;p6"/>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538" name="Google Shape;538;p6"/>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539" name="Google Shape;539;p6"/>
          <p:cNvSpPr/>
          <p:nvPr/>
        </p:nvSpPr>
        <p:spPr>
          <a:xfrm>
            <a:off x="6409071" y="5304324"/>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40" name="Google Shape;540;p6"/>
          <p:cNvSpPr/>
          <p:nvPr/>
        </p:nvSpPr>
        <p:spPr>
          <a:xfrm>
            <a:off x="8957652" y="529515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41" name="Google Shape;541;p6"/>
          <p:cNvSpPr/>
          <p:nvPr/>
        </p:nvSpPr>
        <p:spPr>
          <a:xfrm>
            <a:off x="8421893" y="5304324"/>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42" name="Google Shape;542;p6"/>
          <p:cNvSpPr txBox="1"/>
          <p:nvPr/>
        </p:nvSpPr>
        <p:spPr>
          <a:xfrm>
            <a:off x="6266067" y="5490354"/>
            <a:ext cx="961200" cy="10002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Call center review</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3" name="Google Shape;543;p6"/>
          <p:cNvSpPr txBox="1"/>
          <p:nvPr/>
        </p:nvSpPr>
        <p:spPr>
          <a:xfrm>
            <a:off x="8323366" y="5581345"/>
            <a:ext cx="961200" cy="10002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1095-B Launch</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4" name="Google Shape;544;p6"/>
          <p:cNvSpPr txBox="1"/>
          <p:nvPr/>
        </p:nvSpPr>
        <p:spPr>
          <a:xfrm>
            <a:off x="9062328" y="5581813"/>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5" name="Google Shape;545;p6"/>
          <p:cNvSpPr/>
          <p:nvPr/>
        </p:nvSpPr>
        <p:spPr>
          <a:xfrm>
            <a:off x="4609072" y="2040805"/>
            <a:ext cx="3372878"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 Opt-in</a:t>
            </a:r>
            <a:endParaRPr sz="650" b="0" i="0" u="none" strike="noStrike" cap="none">
              <a:solidFill>
                <a:srgbClr val="000000"/>
              </a:solidFill>
              <a:latin typeface="Source Sans Pro"/>
              <a:ea typeface="Source Sans Pro"/>
              <a:cs typeface="Source Sans Pro"/>
              <a:sym typeface="Source Sans Pro"/>
            </a:endParaRPr>
          </a:p>
        </p:txBody>
      </p:sp>
      <p:sp>
        <p:nvSpPr>
          <p:cNvPr id="546" name="Google Shape;546;p6"/>
          <p:cNvSpPr/>
          <p:nvPr/>
        </p:nvSpPr>
        <p:spPr>
          <a:xfrm>
            <a:off x="1591950" y="1720350"/>
            <a:ext cx="45042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47" name="Google Shape;547;p6"/>
          <p:cNvSpPr/>
          <p:nvPr/>
        </p:nvSpPr>
        <p:spPr>
          <a:xfrm>
            <a:off x="6176800" y="1719950"/>
            <a:ext cx="18051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Spanish translation opt-in docs</a:t>
            </a:r>
            <a:endParaRPr sz="650" b="0" i="0" u="none" strike="noStrike" cap="none">
              <a:solidFill>
                <a:srgbClr val="000000"/>
              </a:solidFill>
              <a:latin typeface="Source Sans Pro"/>
              <a:ea typeface="Source Sans Pro"/>
              <a:cs typeface="Source Sans Pro"/>
              <a:sym typeface="Source Sans Pro"/>
            </a:endParaRPr>
          </a:p>
        </p:txBody>
      </p:sp>
      <p:sp>
        <p:nvSpPr>
          <p:cNvPr id="548" name="Google Shape;548;p6"/>
          <p:cNvSpPr/>
          <p:nvPr/>
        </p:nvSpPr>
        <p:spPr>
          <a:xfrm>
            <a:off x="1609460" y="2031841"/>
            <a:ext cx="904345"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a:t>
            </a:r>
            <a:endParaRPr sz="650" b="0" i="0" u="none" strike="noStrike" cap="none">
              <a:solidFill>
                <a:srgbClr val="000000"/>
              </a:solidFill>
              <a:latin typeface="Source Sans Pro"/>
              <a:ea typeface="Source Sans Pro"/>
              <a:cs typeface="Source Sans Pro"/>
              <a:sym typeface="Source Sans Pro"/>
            </a:endParaRPr>
          </a:p>
        </p:txBody>
      </p:sp>
      <p:sp>
        <p:nvSpPr>
          <p:cNvPr id="549" name="Google Shape;549;p6"/>
          <p:cNvSpPr/>
          <p:nvPr/>
        </p:nvSpPr>
        <p:spPr>
          <a:xfrm>
            <a:off x="1609423" y="2364050"/>
            <a:ext cx="59928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a:solidFill>
                  <a:srgbClr val="FDFFFD"/>
                </a:solidFill>
                <a:latin typeface="Source Sans Pro"/>
                <a:ea typeface="Source Sans Pro"/>
                <a:cs typeface="Source Sans Pro"/>
                <a:sym typeface="Source Sans Pro"/>
              </a:rPr>
              <a:t>VA </a:t>
            </a:r>
            <a:r>
              <a:rPr lang="en-US" sz="650" b="0" i="0" u="none" strike="noStrike" cap="none">
                <a:solidFill>
                  <a:srgbClr val="FDFFFD"/>
                </a:solidFill>
                <a:latin typeface="Source Sans Pro"/>
                <a:ea typeface="Source Sans Pro"/>
                <a:cs typeface="Source Sans Pro"/>
                <a:sym typeface="Source Sans Pro"/>
              </a:rPr>
              <a:t>508 Assistance request</a:t>
            </a:r>
            <a:endParaRPr sz="650" b="0" i="0" u="none" strike="noStrike" cap="none">
              <a:solidFill>
                <a:srgbClr val="000000"/>
              </a:solidFill>
              <a:latin typeface="Source Sans Pro"/>
              <a:ea typeface="Source Sans Pro"/>
              <a:cs typeface="Source Sans Pro"/>
              <a:sym typeface="Source Sans Pro"/>
            </a:endParaRPr>
          </a:p>
        </p:txBody>
      </p:sp>
      <p:sp>
        <p:nvSpPr>
          <p:cNvPr id="550" name="Google Shape;550;p6"/>
          <p:cNvSpPr/>
          <p:nvPr/>
        </p:nvSpPr>
        <p:spPr>
          <a:xfrm>
            <a:off x="4641870" y="3024283"/>
            <a:ext cx="1986600" cy="2910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opt-in	</a:t>
            </a:r>
            <a:endParaRPr sz="650" b="0" i="0" u="none" strike="noStrike" cap="none">
              <a:solidFill>
                <a:srgbClr val="000000"/>
              </a:solidFill>
              <a:latin typeface="Arial"/>
              <a:ea typeface="Arial"/>
              <a:cs typeface="Arial"/>
              <a:sym typeface="Arial"/>
            </a:endParaRPr>
          </a:p>
        </p:txBody>
      </p:sp>
      <p:sp>
        <p:nvSpPr>
          <p:cNvPr id="551" name="Google Shape;551;p6"/>
          <p:cNvSpPr/>
          <p:nvPr/>
        </p:nvSpPr>
        <p:spPr>
          <a:xfrm>
            <a:off x="7177050" y="3747343"/>
            <a:ext cx="1936820" cy="291000"/>
          </a:xfrm>
          <a:prstGeom prst="rect">
            <a:avLst/>
          </a:prstGeom>
          <a:solidFill>
            <a:srgbClr val="0365B9"/>
          </a:solidFill>
          <a:ln w="38100" cap="flat" cmpd="sng">
            <a:solidFill>
              <a:schemeClr val="dk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Wayfinding	</a:t>
            </a:r>
            <a:endParaRPr sz="650" b="0" i="0" u="none" strike="noStrike" cap="none">
              <a:solidFill>
                <a:srgbClr val="000000"/>
              </a:solidFill>
              <a:latin typeface="Arial"/>
              <a:ea typeface="Arial"/>
              <a:cs typeface="Arial"/>
              <a:sym typeface="Arial"/>
            </a:endParaRPr>
          </a:p>
        </p:txBody>
      </p:sp>
      <p:sp>
        <p:nvSpPr>
          <p:cNvPr id="552" name="Google Shape;552;p6"/>
          <p:cNvSpPr/>
          <p:nvPr/>
        </p:nvSpPr>
        <p:spPr>
          <a:xfrm>
            <a:off x="5665169" y="4176173"/>
            <a:ext cx="1268682" cy="293100"/>
          </a:xfrm>
          <a:prstGeom prst="rect">
            <a:avLst/>
          </a:prstGeom>
          <a:solidFill>
            <a:schemeClr val="accent6"/>
          </a:solidFill>
          <a:ln>
            <a:noFill/>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Tech feasibility opt-in build</a:t>
            </a:r>
            <a:endParaRPr sz="650" b="0" i="0" u="none" strike="noStrike" cap="none">
              <a:solidFill>
                <a:schemeClr val="dk1"/>
              </a:solidFill>
              <a:latin typeface="Arial"/>
              <a:ea typeface="Arial"/>
              <a:cs typeface="Arial"/>
              <a:sym typeface="Arial"/>
            </a:endParaRPr>
          </a:p>
        </p:txBody>
      </p:sp>
      <p:sp>
        <p:nvSpPr>
          <p:cNvPr id="553" name="Google Shape;553;p6"/>
          <p:cNvSpPr/>
          <p:nvPr/>
        </p:nvSpPr>
        <p:spPr>
          <a:xfrm>
            <a:off x="6703424" y="4558175"/>
            <a:ext cx="1409100" cy="293100"/>
          </a:xfrm>
          <a:prstGeom prst="rect">
            <a:avLst/>
          </a:prstGeom>
          <a:solidFill>
            <a:schemeClr val="accent6"/>
          </a:solidFill>
          <a:ln>
            <a:noFill/>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for opt-in</a:t>
            </a:r>
            <a:endParaRPr sz="650" b="0" i="0" u="none" strike="noStrike" cap="none">
              <a:solidFill>
                <a:schemeClr val="dk1"/>
              </a:solidFill>
              <a:latin typeface="Arial"/>
              <a:ea typeface="Arial"/>
              <a:cs typeface="Arial"/>
              <a:sym typeface="Arial"/>
            </a:endParaRPr>
          </a:p>
        </p:txBody>
      </p:sp>
      <p:sp>
        <p:nvSpPr>
          <p:cNvPr id="554" name="Google Shape;554;p6"/>
          <p:cNvSpPr/>
          <p:nvPr/>
        </p:nvSpPr>
        <p:spPr>
          <a:xfrm>
            <a:off x="8208130" y="4176173"/>
            <a:ext cx="1268682" cy="293100"/>
          </a:xfrm>
          <a:prstGeom prst="rect">
            <a:avLst/>
          </a:prstGeom>
          <a:solidFill>
            <a:schemeClr val="accent6"/>
          </a:solidFill>
          <a:ln w="28575" cap="flat" cmpd="sng">
            <a:solidFill>
              <a:schemeClr val="dk1"/>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Tech feasibility wayfinding</a:t>
            </a:r>
            <a:endParaRPr sz="650" b="0" i="0" u="none" strike="noStrike" cap="none">
              <a:solidFill>
                <a:schemeClr val="dk1"/>
              </a:solidFill>
              <a:latin typeface="Arial"/>
              <a:ea typeface="Arial"/>
              <a:cs typeface="Arial"/>
              <a:sym typeface="Arial"/>
            </a:endParaRPr>
          </a:p>
        </p:txBody>
      </p:sp>
      <p:sp>
        <p:nvSpPr>
          <p:cNvPr id="555" name="Google Shape;555;p6"/>
          <p:cNvSpPr/>
          <p:nvPr/>
        </p:nvSpPr>
        <p:spPr>
          <a:xfrm>
            <a:off x="8694955" y="4528886"/>
            <a:ext cx="1951505" cy="293100"/>
          </a:xfrm>
          <a:prstGeom prst="rect">
            <a:avLst/>
          </a:prstGeom>
          <a:solidFill>
            <a:schemeClr val="accent6"/>
          </a:solidFill>
          <a:ln w="28575" cap="flat" cmpd="sng">
            <a:solidFill>
              <a:schemeClr val="dk1"/>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for wayfinding</a:t>
            </a:r>
            <a:endParaRPr sz="650" b="0" i="0" u="none" strike="noStrike" cap="none">
              <a:solidFill>
                <a:schemeClr val="dk1"/>
              </a:solidFill>
              <a:latin typeface="Arial"/>
              <a:ea typeface="Arial"/>
              <a:cs typeface="Arial"/>
              <a:sym typeface="Arial"/>
            </a:endParaRPr>
          </a:p>
        </p:txBody>
      </p:sp>
      <p:sp>
        <p:nvSpPr>
          <p:cNvPr id="556" name="Google Shape;556;p6"/>
          <p:cNvSpPr/>
          <p:nvPr/>
        </p:nvSpPr>
        <p:spPr>
          <a:xfrm>
            <a:off x="8672785" y="1743959"/>
            <a:ext cx="2968040"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Turnover document of remaining post-MVP work (VA notify, 2022 IRS form, 508 compliance, multiple year selection)</a:t>
            </a:r>
            <a:endParaRPr sz="650" b="0" i="0" u="none" strike="noStrike" cap="none">
              <a:solidFill>
                <a:srgbClr val="000000"/>
              </a:solidFill>
              <a:latin typeface="Source Sans Pro"/>
              <a:ea typeface="Source Sans Pro"/>
              <a:cs typeface="Source Sans Pro"/>
              <a:sym typeface="Source Sans Pro"/>
            </a:endParaRPr>
          </a:p>
        </p:txBody>
      </p:sp>
      <p:sp>
        <p:nvSpPr>
          <p:cNvPr id="557" name="Google Shape;557;p6"/>
          <p:cNvSpPr/>
          <p:nvPr/>
        </p:nvSpPr>
        <p:spPr>
          <a:xfrm>
            <a:off x="5958989" y="560148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58" name="Google Shape;558;p6"/>
          <p:cNvSpPr txBox="1"/>
          <p:nvPr/>
        </p:nvSpPr>
        <p:spPr>
          <a:xfrm>
            <a:off x="5742232" y="5872687"/>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Sitewide and Content IA ticket</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59" name="Google Shape;559;p6"/>
          <p:cNvSpPr/>
          <p:nvPr/>
        </p:nvSpPr>
        <p:spPr>
          <a:xfrm>
            <a:off x="7191100" y="3024283"/>
            <a:ext cx="917700" cy="2931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Launch communication plan	</a:t>
            </a:r>
            <a:endParaRPr sz="650" b="0" i="0" u="none" strike="noStrike" cap="none">
              <a:solidFill>
                <a:srgbClr val="000000"/>
              </a:solidFill>
              <a:latin typeface="Arial"/>
              <a:ea typeface="Arial"/>
              <a:cs typeface="Arial"/>
              <a:sym typeface="Arial"/>
            </a:endParaRPr>
          </a:p>
        </p:txBody>
      </p:sp>
      <p:sp>
        <p:nvSpPr>
          <p:cNvPr id="560" name="Google Shape;560;p6"/>
          <p:cNvSpPr/>
          <p:nvPr/>
        </p:nvSpPr>
        <p:spPr>
          <a:xfrm>
            <a:off x="5657990" y="2678281"/>
            <a:ext cx="968636"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Align on launch MVP v. MVP w/ opt-in</a:t>
            </a:r>
            <a:endParaRPr sz="650" b="0" i="0" u="none" strike="noStrike" cap="none">
              <a:solidFill>
                <a:srgbClr val="000000"/>
              </a:solidFill>
              <a:latin typeface="Source Sans Pro"/>
              <a:ea typeface="Source Sans Pro"/>
              <a:cs typeface="Source Sans Pro"/>
              <a:sym typeface="Source Sans Pro"/>
            </a:endParaRPr>
          </a:p>
        </p:txBody>
      </p:sp>
      <p:sp>
        <p:nvSpPr>
          <p:cNvPr id="561" name="Google Shape;561;p6"/>
          <p:cNvSpPr/>
          <p:nvPr/>
        </p:nvSpPr>
        <p:spPr>
          <a:xfrm>
            <a:off x="6685748" y="4908958"/>
            <a:ext cx="1951505" cy="293100"/>
          </a:xfrm>
          <a:prstGeom prst="rect">
            <a:avLst/>
          </a:prstGeom>
          <a:solidFill>
            <a:schemeClr val="accent6"/>
          </a:solidFill>
          <a:ln>
            <a:noFill/>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Analytics for launch monitoring</a:t>
            </a:r>
            <a:endParaRPr sz="650" b="0" i="0" u="none" strike="noStrike" cap="none">
              <a:solidFill>
                <a:schemeClr val="dk1"/>
              </a:solidFill>
              <a:latin typeface="Arial"/>
              <a:ea typeface="Arial"/>
              <a:cs typeface="Arial"/>
              <a:sym typeface="Arial"/>
            </a:endParaRPr>
          </a:p>
        </p:txBody>
      </p:sp>
      <p:sp>
        <p:nvSpPr>
          <p:cNvPr id="562" name="Google Shape;562;p6"/>
          <p:cNvSpPr/>
          <p:nvPr/>
        </p:nvSpPr>
        <p:spPr>
          <a:xfrm>
            <a:off x="5633350" y="3410925"/>
            <a:ext cx="616200" cy="2931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a:solidFill>
                  <a:srgbClr val="FDFFFD"/>
                </a:solidFill>
                <a:latin typeface="Source Sans Pro"/>
                <a:ea typeface="Source Sans Pro"/>
                <a:cs typeface="Source Sans Pro"/>
                <a:sym typeface="Source Sans Pro"/>
              </a:rPr>
              <a:t>Notification flow</a:t>
            </a:r>
            <a:endParaRPr sz="65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cxnSp>
        <p:nvCxnSpPr>
          <p:cNvPr id="568" name="Google Shape;568;p14"/>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69" name="Google Shape;569;p14"/>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70" name="Google Shape;570;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71" name="Google Shape;571;p14"/>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dk1"/>
                </a:solidFill>
                <a:latin typeface="PT Serif"/>
                <a:ea typeface="PT Serif"/>
                <a:cs typeface="PT Serif"/>
                <a:sym typeface="PT Serif"/>
              </a:rPr>
              <a:t>Design for o</a:t>
            </a:r>
            <a:r>
              <a:rPr lang="en-US" sz="2800" b="0" i="0" u="none" strike="noStrike" cap="none" dirty="0">
                <a:solidFill>
                  <a:schemeClr val="dk1"/>
                </a:solidFill>
                <a:latin typeface="PT Serif"/>
                <a:ea typeface="PT Serif"/>
                <a:cs typeface="PT Serif"/>
                <a:sym typeface="PT Serif"/>
              </a:rPr>
              <a:t>pt-in to </a:t>
            </a:r>
            <a:r>
              <a:rPr lang="en-US" sz="2800" dirty="0">
                <a:solidFill>
                  <a:schemeClr val="dk1"/>
                </a:solidFill>
                <a:latin typeface="PT Serif"/>
                <a:ea typeface="PT Serif"/>
                <a:cs typeface="PT Serif"/>
                <a:sym typeface="PT Serif"/>
              </a:rPr>
              <a:t>paperless delivery only</a:t>
            </a:r>
            <a:r>
              <a:rPr lang="en-US" sz="2800" b="0" i="0" u="none" strike="noStrike" cap="none" dirty="0">
                <a:solidFill>
                  <a:schemeClr val="dk1"/>
                </a:solidFill>
                <a:latin typeface="PT Serif"/>
                <a:ea typeface="PT Serif"/>
                <a:cs typeface="PT Serif"/>
                <a:sym typeface="PT Serif"/>
              </a:rPr>
              <a:t> </a:t>
            </a:r>
            <a:r>
              <a:rPr lang="en-US" sz="2800" dirty="0">
                <a:solidFill>
                  <a:schemeClr val="dk1"/>
                </a:solidFill>
                <a:latin typeface="PT Serif"/>
                <a:ea typeface="PT Serif"/>
                <a:cs typeface="PT Serif"/>
                <a:sym typeface="PT Serif"/>
              </a:rPr>
              <a:t>of 1095-B</a:t>
            </a:r>
            <a:endParaRPr sz="2800" b="0" i="0" u="none" strike="noStrike" cap="none" dirty="0">
              <a:solidFill>
                <a:schemeClr val="dk1"/>
              </a:solidFill>
              <a:latin typeface="PT Serif"/>
              <a:ea typeface="PT Serif"/>
              <a:cs typeface="PT Serif"/>
              <a:sym typeface="PT Serif"/>
            </a:endParaRPr>
          </a:p>
        </p:txBody>
      </p:sp>
      <p:sp>
        <p:nvSpPr>
          <p:cNvPr id="572" name="Google Shape;572;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573" name="Google Shape;573;p1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74" name="Google Shape;574;p14"/>
          <p:cNvSpPr txBox="1"/>
          <p:nvPr/>
        </p:nvSpPr>
        <p:spPr>
          <a:xfrm>
            <a:off x="411480" y="1773925"/>
            <a:ext cx="4773900" cy="1219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3"/>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Align on opt-in scope / plan</a:t>
            </a:r>
            <a:endParaRPr sz="1200" b="0" i="0" u="none" strike="noStrike" cap="none" dirty="0">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4"/>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Submit sitewide and content IA ticket for opt-in designs</a:t>
            </a:r>
            <a:endParaRPr sz="1200" b="0" i="0" u="none" strike="noStrike" cap="none" dirty="0">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5"/>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Draft opt-in design element prototypes for 1095-B page</a:t>
            </a:r>
            <a:endParaRPr sz="1200" b="0" i="0" u="none" strike="noStrike" cap="none" dirty="0">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6"/>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Iterate on call center documents to include drafted opt-in designs and content</a:t>
            </a:r>
            <a:endParaRPr sz="1400" b="0" i="0" u="none" strike="noStrike" cap="none" dirty="0">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7"/>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Iterate on HEC documents with draft opt-in content</a:t>
            </a:r>
            <a:endParaRPr sz="1200" b="0" i="0" u="none" strike="noStrike" cap="none" dirty="0">
              <a:solidFill>
                <a:srgbClr val="000000"/>
              </a:solidFill>
              <a:latin typeface="Arial"/>
              <a:ea typeface="Arial"/>
              <a:cs typeface="Arial"/>
              <a:sym typeface="Arial"/>
            </a:endParaRPr>
          </a:p>
        </p:txBody>
      </p:sp>
      <p:sp>
        <p:nvSpPr>
          <p:cNvPr id="575" name="Google Shape;575;p14"/>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u="sng">
                <a:solidFill>
                  <a:schemeClr val="hlink"/>
                </a:solidFill>
                <a:latin typeface="Source Sans Pro"/>
                <a:ea typeface="Source Sans Pro"/>
                <a:cs typeface="Source Sans Pro"/>
                <a:sym typeface="Source Sans Pro"/>
                <a:hlinkClick r:id="rId8"/>
              </a:rPr>
              <a:t>1095-B Sketch file</a:t>
            </a:r>
            <a:endParaRPr sz="1200" b="0" i="0" u="none" strike="noStrike" cap="none">
              <a:solidFill>
                <a:srgbClr val="000000"/>
              </a:solidFill>
              <a:latin typeface="Source Sans Pro"/>
              <a:ea typeface="Source Sans Pro"/>
              <a:cs typeface="Source Sans Pro"/>
              <a:sym typeface="Source Sans Pro"/>
            </a:endParaRPr>
          </a:p>
        </p:txBody>
      </p:sp>
      <p:sp>
        <p:nvSpPr>
          <p:cNvPr id="576" name="Google Shape;576;p14"/>
          <p:cNvSpPr txBox="1"/>
          <p:nvPr/>
        </p:nvSpPr>
        <p:spPr>
          <a:xfrm>
            <a:off x="185930" y="3239910"/>
            <a:ext cx="4662795"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115000"/>
              </a:lnSpc>
              <a:spcBef>
                <a:spcPts val="1000"/>
              </a:spcBef>
              <a:spcAft>
                <a:spcPts val="0"/>
              </a:spcAft>
              <a:buClr>
                <a:schemeClr val="accent2"/>
              </a:buClr>
              <a:buSzPts val="1400"/>
              <a:buFont typeface="Noto Sans Symbols"/>
              <a:buNone/>
            </a:pPr>
            <a:r>
              <a:rPr lang="en-US" sz="1500" dirty="0">
                <a:solidFill>
                  <a:schemeClr val="dk2"/>
                </a:solidFill>
                <a:latin typeface="PT Serif"/>
                <a:ea typeface="PT Serif"/>
                <a:cs typeface="PT Serif"/>
                <a:sym typeface="PT Serif"/>
              </a:rPr>
              <a:t>Requirements:</a:t>
            </a:r>
            <a:endParaRPr sz="1300" b="0" i="0" u="none" strike="noStrike" cap="none" dirty="0">
              <a:solidFill>
                <a:srgbClr val="000000"/>
              </a:solidFill>
              <a:latin typeface="Arial"/>
              <a:ea typeface="Arial"/>
              <a:cs typeface="Arial"/>
              <a:sym typeface="Arial"/>
            </a:endParaRPr>
          </a:p>
          <a:p>
            <a:pPr marL="431800" marR="0" lvl="0" indent="-285750" algn="l" rtl="0">
              <a:lnSpc>
                <a:spcPct val="115000"/>
              </a:lnSpc>
              <a:spcBef>
                <a:spcPts val="500"/>
              </a:spcBef>
              <a:spcAft>
                <a:spcPts val="0"/>
              </a:spcAft>
              <a:buClr>
                <a:schemeClr val="accent2"/>
              </a:buClr>
              <a:buSzPct val="50000"/>
              <a:buFont typeface="Wingdings" panose="05000000000000000000" pitchFamily="2" charset="2"/>
              <a:buChar char="§"/>
            </a:pPr>
            <a:r>
              <a:rPr lang="en-US" sz="1300" dirty="0">
                <a:solidFill>
                  <a:schemeClr val="dk2"/>
                </a:solidFill>
                <a:latin typeface="PT Serif"/>
                <a:ea typeface="PT Serif"/>
                <a:cs typeface="PT Serif"/>
                <a:sym typeface="PT Serif"/>
              </a:rPr>
              <a:t>Provide communication and path to user profile allowing users to opt-in for digital form retrieval only</a:t>
            </a:r>
            <a:endParaRPr sz="1700" b="0" i="0" u="none" strike="noStrike" cap="none" dirty="0">
              <a:solidFill>
                <a:schemeClr val="dk2"/>
              </a:solidFill>
              <a:latin typeface="PT Serif"/>
              <a:ea typeface="PT Serif"/>
              <a:cs typeface="PT Serif"/>
              <a:sym typeface="PT Serif"/>
            </a:endParaRPr>
          </a:p>
          <a:p>
            <a:pPr marL="139700" marR="0" lvl="0" indent="0" algn="l" rtl="0">
              <a:lnSpc>
                <a:spcPct val="115000"/>
              </a:lnSpc>
              <a:spcBef>
                <a:spcPts val="1000"/>
              </a:spcBef>
              <a:spcAft>
                <a:spcPts val="0"/>
              </a:spcAft>
              <a:buClr>
                <a:schemeClr val="accent2"/>
              </a:buClr>
              <a:buSzPts val="1400"/>
              <a:buFont typeface="Noto Sans Symbols"/>
              <a:buNone/>
            </a:pPr>
            <a:r>
              <a:rPr lang="en-US" sz="1500" dirty="0">
                <a:solidFill>
                  <a:schemeClr val="dk2"/>
                </a:solidFill>
                <a:latin typeface="PT Serif"/>
                <a:ea typeface="PT Serif"/>
                <a:cs typeface="PT Serif"/>
                <a:sym typeface="PT Serif"/>
              </a:rPr>
              <a:t>Design Considerations:</a:t>
            </a:r>
            <a:endParaRPr sz="1300" b="0" i="0" u="none" strike="noStrike" cap="none" dirty="0">
              <a:solidFill>
                <a:srgbClr val="000000"/>
              </a:solidFill>
              <a:latin typeface="Arial"/>
              <a:ea typeface="Arial"/>
              <a:cs typeface="Arial"/>
              <a:sym typeface="Arial"/>
            </a:endParaRPr>
          </a:p>
          <a:p>
            <a:pPr marL="431800" marR="0" lvl="0" indent="-285750" algn="l" rtl="0">
              <a:lnSpc>
                <a:spcPct val="115000"/>
              </a:lnSpc>
              <a:spcBef>
                <a:spcPts val="500"/>
              </a:spcBef>
              <a:spcAft>
                <a:spcPts val="0"/>
              </a:spcAft>
              <a:buClr>
                <a:schemeClr val="accent2"/>
              </a:buClr>
              <a:buSzPct val="50000"/>
              <a:buFont typeface="Wingdings" panose="05000000000000000000" pitchFamily="2" charset="2"/>
              <a:buChar char="§"/>
            </a:pPr>
            <a:r>
              <a:rPr lang="en-US" sz="1300" dirty="0">
                <a:solidFill>
                  <a:schemeClr val="dk2"/>
                </a:solidFill>
                <a:latin typeface="PT Serif"/>
                <a:ea typeface="PT Serif"/>
                <a:cs typeface="PT Serif"/>
                <a:sym typeface="PT Serif"/>
              </a:rPr>
              <a:t>Plain language instructions</a:t>
            </a:r>
          </a:p>
          <a:p>
            <a:pPr marL="431800" marR="0" lvl="0" indent="-285750" algn="l" rtl="0">
              <a:lnSpc>
                <a:spcPct val="115000"/>
              </a:lnSpc>
              <a:spcBef>
                <a:spcPts val="500"/>
              </a:spcBef>
              <a:spcAft>
                <a:spcPts val="0"/>
              </a:spcAft>
              <a:buClr>
                <a:schemeClr val="accent2"/>
              </a:buClr>
              <a:buSzPct val="50000"/>
              <a:buFont typeface="Wingdings" panose="05000000000000000000" pitchFamily="2" charset="2"/>
              <a:buChar char="§"/>
            </a:pPr>
            <a:r>
              <a:rPr lang="en-US" sz="1300" dirty="0">
                <a:solidFill>
                  <a:schemeClr val="dk2"/>
                </a:solidFill>
                <a:latin typeface="PT Serif"/>
                <a:ea typeface="PT Serif"/>
                <a:cs typeface="PT Serif"/>
                <a:sym typeface="PT Serif"/>
              </a:rPr>
              <a:t>Clearly define the “what for” of this information</a:t>
            </a:r>
          </a:p>
          <a:p>
            <a:pPr marL="431800" marR="0" lvl="0" indent="-285750" algn="l" rtl="0">
              <a:lnSpc>
                <a:spcPct val="115000"/>
              </a:lnSpc>
              <a:spcBef>
                <a:spcPts val="500"/>
              </a:spcBef>
              <a:spcAft>
                <a:spcPts val="0"/>
              </a:spcAft>
              <a:buClr>
                <a:schemeClr val="accent2"/>
              </a:buClr>
              <a:buSzPct val="50000"/>
              <a:buFont typeface="Wingdings" panose="05000000000000000000" pitchFamily="2" charset="2"/>
              <a:buChar char="§"/>
            </a:pPr>
            <a:r>
              <a:rPr lang="en-US" sz="1300" dirty="0">
                <a:solidFill>
                  <a:schemeClr val="dk2"/>
                </a:solidFill>
                <a:latin typeface="PT Serif"/>
                <a:ea typeface="PT Serif"/>
                <a:cs typeface="PT Serif"/>
                <a:sym typeface="PT Serif"/>
              </a:rPr>
              <a:t>Placed near digital download button to reinforce association with form retrieval function</a:t>
            </a:r>
          </a:p>
          <a:p>
            <a:pPr marL="431800" marR="0" lvl="0" indent="-285750" algn="l" rtl="0">
              <a:lnSpc>
                <a:spcPct val="115000"/>
              </a:lnSpc>
              <a:spcBef>
                <a:spcPts val="500"/>
              </a:spcBef>
              <a:spcAft>
                <a:spcPts val="0"/>
              </a:spcAft>
              <a:buClr>
                <a:schemeClr val="accent2"/>
              </a:buClr>
              <a:buSzPct val="50000"/>
              <a:buFont typeface="Wingdings" panose="05000000000000000000" pitchFamily="2" charset="2"/>
              <a:buChar char="§"/>
            </a:pPr>
            <a:r>
              <a:rPr lang="en-US" sz="1300" dirty="0">
                <a:solidFill>
                  <a:schemeClr val="dk2"/>
                </a:solidFill>
                <a:latin typeface="PT Serif"/>
                <a:ea typeface="PT Serif"/>
                <a:cs typeface="PT Serif"/>
                <a:sym typeface="PT Serif"/>
              </a:rPr>
              <a:t>Component selection that frames and highlights without distracting</a:t>
            </a:r>
            <a:endParaRPr sz="1300" dirty="0">
              <a:solidFill>
                <a:schemeClr val="dk2"/>
              </a:solidFill>
              <a:latin typeface="PT Serif"/>
              <a:ea typeface="PT Serif"/>
              <a:cs typeface="PT Serif"/>
              <a:sym typeface="PT Serif"/>
            </a:endParaRPr>
          </a:p>
        </p:txBody>
      </p:sp>
      <p:sp>
        <p:nvSpPr>
          <p:cNvPr id="577" name="Google Shape;577;p1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pic>
        <p:nvPicPr>
          <p:cNvPr id="578" name="Google Shape;578;p14"/>
          <p:cNvPicPr preferRelativeResize="0"/>
          <p:nvPr/>
        </p:nvPicPr>
        <p:blipFill>
          <a:blip r:embed="rId9">
            <a:alphaModFix/>
          </a:blip>
          <a:stretch>
            <a:fillRect/>
          </a:stretch>
        </p:blipFill>
        <p:spPr>
          <a:xfrm>
            <a:off x="5274025" y="1363827"/>
            <a:ext cx="2377030" cy="5086899"/>
          </a:xfrm>
          <a:prstGeom prst="rect">
            <a:avLst/>
          </a:prstGeom>
          <a:noFill/>
          <a:ln w="9525" cap="flat" cmpd="sng">
            <a:solidFill>
              <a:srgbClr val="8F8F8F"/>
            </a:solidFill>
            <a:prstDash val="solid"/>
            <a:round/>
            <a:headEnd type="none" w="sm" len="sm"/>
            <a:tailEnd type="none" w="sm" len="sm"/>
          </a:ln>
        </p:spPr>
      </p:pic>
      <p:pic>
        <p:nvPicPr>
          <p:cNvPr id="579" name="Google Shape;579;p14"/>
          <p:cNvPicPr preferRelativeResize="0"/>
          <p:nvPr/>
        </p:nvPicPr>
        <p:blipFill>
          <a:blip r:embed="rId10">
            <a:alphaModFix/>
          </a:blip>
          <a:stretch>
            <a:fillRect/>
          </a:stretch>
        </p:blipFill>
        <p:spPr>
          <a:xfrm>
            <a:off x="7732101" y="4454960"/>
            <a:ext cx="4313099" cy="1185315"/>
          </a:xfrm>
          <a:prstGeom prst="rect">
            <a:avLst/>
          </a:prstGeom>
          <a:noFill/>
          <a:ln w="9525" cap="flat" cmpd="sng">
            <a:solidFill>
              <a:srgbClr val="8A8A8A"/>
            </a:solidFill>
            <a:prstDash val="solid"/>
            <a:round/>
            <a:headEnd type="none" w="sm" len="sm"/>
            <a:tailEnd type="none" w="sm" len="sm"/>
          </a:ln>
        </p:spPr>
      </p:pic>
      <p:sp>
        <p:nvSpPr>
          <p:cNvPr id="580" name="Google Shape;580;p14"/>
          <p:cNvSpPr txBox="1"/>
          <p:nvPr/>
        </p:nvSpPr>
        <p:spPr>
          <a:xfrm>
            <a:off x="10408875" y="1959100"/>
            <a:ext cx="1025100" cy="3651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500"/>
              </a:spcBef>
              <a:spcAft>
                <a:spcPts val="0"/>
              </a:spcAft>
              <a:buNone/>
            </a:pPr>
            <a:r>
              <a:rPr lang="en-US" sz="1600">
                <a:solidFill>
                  <a:schemeClr val="dk2"/>
                </a:solidFill>
                <a:latin typeface="PT Serif"/>
                <a:ea typeface="PT Serif"/>
                <a:cs typeface="PT Serif"/>
                <a:sym typeface="PT Serif"/>
              </a:rPr>
              <a:t>Option 1</a:t>
            </a:r>
            <a:endParaRPr sz="1400" b="0" i="0" u="none" strike="noStrike" cap="none">
              <a:solidFill>
                <a:srgbClr val="000000"/>
              </a:solidFill>
              <a:latin typeface="Arial"/>
              <a:ea typeface="Arial"/>
              <a:cs typeface="Arial"/>
              <a:sym typeface="Arial"/>
            </a:endParaRPr>
          </a:p>
        </p:txBody>
      </p:sp>
      <p:sp>
        <p:nvSpPr>
          <p:cNvPr id="581" name="Google Shape;581;p14"/>
          <p:cNvSpPr txBox="1"/>
          <p:nvPr/>
        </p:nvSpPr>
        <p:spPr>
          <a:xfrm>
            <a:off x="10408875" y="4089850"/>
            <a:ext cx="1292700" cy="3651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500"/>
              </a:spcBef>
              <a:spcAft>
                <a:spcPts val="0"/>
              </a:spcAft>
              <a:buNone/>
            </a:pPr>
            <a:r>
              <a:rPr lang="en-US" sz="1600">
                <a:solidFill>
                  <a:schemeClr val="dk2"/>
                </a:solidFill>
                <a:latin typeface="PT Serif"/>
                <a:ea typeface="PT Serif"/>
                <a:cs typeface="PT Serif"/>
                <a:sym typeface="PT Serif"/>
              </a:rPr>
              <a:t>Option 2</a:t>
            </a:r>
            <a:endParaRPr sz="1400" b="0" i="0" u="none" strike="noStrike" cap="none">
              <a:solidFill>
                <a:srgbClr val="000000"/>
              </a:solidFill>
              <a:latin typeface="Arial"/>
              <a:ea typeface="Arial"/>
              <a:cs typeface="Arial"/>
              <a:sym typeface="Arial"/>
            </a:endParaRPr>
          </a:p>
        </p:txBody>
      </p:sp>
      <p:sp>
        <p:nvSpPr>
          <p:cNvPr id="582" name="Google Shape;582;p14"/>
          <p:cNvSpPr/>
          <p:nvPr/>
        </p:nvSpPr>
        <p:spPr>
          <a:xfrm>
            <a:off x="5984738" y="2562400"/>
            <a:ext cx="1532400" cy="4773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3" name="Google Shape;583;p14"/>
          <p:cNvPicPr preferRelativeResize="0"/>
          <p:nvPr/>
        </p:nvPicPr>
        <p:blipFill>
          <a:blip r:embed="rId11">
            <a:alphaModFix/>
          </a:blip>
          <a:stretch>
            <a:fillRect/>
          </a:stretch>
        </p:blipFill>
        <p:spPr>
          <a:xfrm>
            <a:off x="7732100" y="2324200"/>
            <a:ext cx="4313102" cy="1265113"/>
          </a:xfrm>
          <a:prstGeom prst="rect">
            <a:avLst/>
          </a:prstGeom>
          <a:noFill/>
          <a:ln>
            <a:noFill/>
          </a:ln>
        </p:spPr>
      </p:pic>
      <p:sp>
        <p:nvSpPr>
          <p:cNvPr id="584" name="Google Shape;584;p14"/>
          <p:cNvSpPr/>
          <p:nvPr/>
        </p:nvSpPr>
        <p:spPr>
          <a:xfrm>
            <a:off x="7727250" y="2331375"/>
            <a:ext cx="4313100" cy="12192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 name="Google Shape;585;p14"/>
          <p:cNvCxnSpPr/>
          <p:nvPr/>
        </p:nvCxnSpPr>
        <p:spPr>
          <a:xfrm>
            <a:off x="7527111" y="2864175"/>
            <a:ext cx="193800" cy="76800"/>
          </a:xfrm>
          <a:prstGeom prst="straightConnector1">
            <a:avLst/>
          </a:prstGeom>
          <a:noFill/>
          <a:ln w="19050" cap="flat" cmpd="sng">
            <a:solidFill>
              <a:srgbClr val="FF9900"/>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cxnSp>
        <p:nvCxnSpPr>
          <p:cNvPr id="592" name="Google Shape;592;p15"/>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93" name="Google Shape;593;p15"/>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94" name="Google Shape;59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595" name="Google Shape;595;p15"/>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We continued to monitor blockers to launching 1095-B</a:t>
            </a:r>
            <a:endParaRPr sz="2800" b="0" i="0" u="none" strike="noStrike" cap="none" dirty="0">
              <a:solidFill>
                <a:schemeClr val="dk1"/>
              </a:solidFill>
              <a:latin typeface="PT Serif"/>
              <a:ea typeface="PT Serif"/>
              <a:cs typeface="PT Serif"/>
              <a:sym typeface="PT Serif"/>
            </a:endParaRPr>
          </a:p>
        </p:txBody>
      </p:sp>
      <p:sp>
        <p:nvSpPr>
          <p:cNvPr id="596" name="Google Shape;596;p15"/>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597" name="Google Shape;597;p1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98" name="Google Shape;598;p15"/>
          <p:cNvSpPr txBox="1"/>
          <p:nvPr/>
        </p:nvSpPr>
        <p:spPr>
          <a:xfrm>
            <a:off x="411480" y="1773936"/>
            <a:ext cx="5945700" cy="1644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3"/>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PM to f/u w/ VA-PO on HEC documents being translated into Spanish</a:t>
            </a:r>
            <a:endParaRPr sz="1200" b="0" i="0" u="none" strike="noStrike" cap="none" dirty="0">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4"/>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PM to f/u on VA 508 accessibility support ticket</a:t>
            </a:r>
            <a:endParaRPr sz="1200" b="0" i="0" u="none" strike="noStrike" cap="none" dirty="0">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5"/>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Submit and f/u on VA 508 exception request</a:t>
            </a:r>
            <a:endParaRPr sz="1200" b="0" i="0" u="none" strike="noStrike" cap="none" dirty="0">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6"/>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Collaboration cycle: Staging review [1095-B]</a:t>
            </a:r>
            <a:endParaRPr sz="1400" b="0" i="0" u="none" strike="noStrike" cap="none" dirty="0">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dirty="0">
                <a:solidFill>
                  <a:schemeClr val="hlink"/>
                </a:solidFill>
                <a:latin typeface="PT Serif"/>
                <a:ea typeface="PT Serif"/>
                <a:cs typeface="PT Serif"/>
                <a:sym typeface="PT Serif"/>
                <a:hlinkClick r:id="rId7"/>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User acceptance criteria (UAT) 1095-B</a:t>
            </a:r>
            <a:endParaRPr dirty="0"/>
          </a:p>
          <a:p>
            <a:pPr marL="0" marR="0" lvl="0" indent="0" algn="l" rtl="0">
              <a:lnSpc>
                <a:spcPct val="114999"/>
              </a:lnSpc>
              <a:spcBef>
                <a:spcPts val="0"/>
              </a:spcBef>
              <a:spcAft>
                <a:spcPts val="0"/>
              </a:spcAft>
              <a:buNone/>
            </a:pPr>
            <a:r>
              <a:rPr lang="en-US" sz="1200" b="0" i="0" u="sng" strike="noStrike" cap="none" dirty="0">
                <a:solidFill>
                  <a:schemeClr val="hlink"/>
                </a:solidFill>
                <a:latin typeface="PT Serif"/>
                <a:ea typeface="PT Serif"/>
                <a:cs typeface="PT Serif"/>
                <a:sym typeface="PT Serif"/>
                <a:hlinkClick r:id="rId8"/>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Collaboration cycle: Analytics implementation [1095-B]</a:t>
            </a:r>
            <a:endParaRPr sz="1200" b="0" i="0" u="none" strike="noStrike" cap="none" dirty="0">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None/>
            </a:pPr>
            <a:r>
              <a:rPr lang="en-US" sz="1200" b="0" i="0" u="sng" strike="noStrike" cap="none" dirty="0">
                <a:solidFill>
                  <a:schemeClr val="hlink"/>
                </a:solidFill>
                <a:latin typeface="PT Serif"/>
                <a:ea typeface="PT Serif"/>
                <a:cs typeface="PT Serif"/>
                <a:sym typeface="PT Serif"/>
                <a:hlinkClick r:id="rId9"/>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1095-B Team staging review accessibility checklist</a:t>
            </a:r>
            <a:endParaRPr dirty="0"/>
          </a:p>
          <a:p>
            <a:pPr marL="0" marR="0" lvl="0" indent="0" algn="l" rtl="0">
              <a:lnSpc>
                <a:spcPct val="114999"/>
              </a:lnSpc>
              <a:spcBef>
                <a:spcPts val="0"/>
              </a:spcBef>
              <a:spcAft>
                <a:spcPts val="0"/>
              </a:spcAft>
              <a:buNone/>
            </a:pPr>
            <a:r>
              <a:rPr lang="en-US" sz="1200" b="0" i="0" u="sng" strike="noStrike" cap="none" dirty="0">
                <a:solidFill>
                  <a:schemeClr val="hlink"/>
                </a:solidFill>
                <a:latin typeface="PT Serif"/>
                <a:ea typeface="PT Serif"/>
                <a:cs typeface="PT Serif"/>
                <a:sym typeface="PT Serif"/>
                <a:hlinkClick r:id="rId10"/>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PM team to f/u on VA Notify ticket for opt-in</a:t>
            </a:r>
            <a:endParaRPr dirty="0"/>
          </a:p>
        </p:txBody>
      </p:sp>
      <p:sp>
        <p:nvSpPr>
          <p:cNvPr id="599" name="Google Shape;599;p15"/>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11"/>
              </a:rPr>
              <a:t>1095-B updates 6.14.2022</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600" name="Google Shape;600;p15"/>
          <p:cNvSpPr txBox="1"/>
          <p:nvPr/>
        </p:nvSpPr>
        <p:spPr>
          <a:xfrm>
            <a:off x="457200" y="3657525"/>
            <a:ext cx="7915500" cy="2426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chemeClr val="accent2"/>
              </a:buClr>
              <a:buSzPts val="1400"/>
              <a:buFont typeface="Noto Sans Symbols"/>
              <a:buNone/>
            </a:pPr>
            <a:r>
              <a:rPr lang="en-US" sz="1600" dirty="0">
                <a:solidFill>
                  <a:schemeClr val="dk2"/>
                </a:solidFill>
                <a:latin typeface="PT Serif"/>
                <a:ea typeface="PT Serif"/>
                <a:cs typeface="PT Serif"/>
                <a:sym typeface="PT Serif"/>
              </a:rPr>
              <a:t>Opt-in:</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dirty="0">
                <a:solidFill>
                  <a:schemeClr val="dk2"/>
                </a:solidFill>
                <a:latin typeface="PT Serif"/>
                <a:ea typeface="PT Serif"/>
                <a:cs typeface="PT Serif"/>
                <a:sym typeface="PT Serif"/>
              </a:rPr>
              <a:t>Need to work out broader flow around email &amp; SMS notifications (like update address)</a:t>
            </a:r>
            <a:endParaRPr dirty="0">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dirty="0">
                <a:solidFill>
                  <a:schemeClr val="dk2"/>
                </a:solidFill>
                <a:latin typeface="PT Serif"/>
                <a:ea typeface="PT Serif"/>
                <a:cs typeface="PT Serif"/>
                <a:sym typeface="PT Serif"/>
              </a:rPr>
              <a:t>Lo-Fi flow visuals</a:t>
            </a:r>
            <a:endParaRPr dirty="0">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dirty="0">
                <a:solidFill>
                  <a:schemeClr val="dk2"/>
                </a:solidFill>
                <a:latin typeface="PT Serif"/>
                <a:ea typeface="PT Serif"/>
                <a:cs typeface="PT Serif"/>
                <a:sym typeface="PT Serif"/>
              </a:rPr>
              <a:t>Discuss with VA Notify</a:t>
            </a:r>
            <a:endParaRPr dirty="0">
              <a:solidFill>
                <a:schemeClr val="dk2"/>
              </a:solidFill>
              <a:latin typeface="PT Serif"/>
              <a:ea typeface="PT Serif"/>
              <a:cs typeface="PT Serif"/>
              <a:sym typeface="PT Serif"/>
            </a:endParaRPr>
          </a:p>
          <a:p>
            <a:pPr marL="914400" marR="0" lvl="0" indent="0" algn="l" rtl="0">
              <a:lnSpc>
                <a:spcPct val="90000"/>
              </a:lnSpc>
              <a:spcBef>
                <a:spcPts val="500"/>
              </a:spcBef>
              <a:spcAft>
                <a:spcPts val="0"/>
              </a:spcAft>
              <a:buNone/>
            </a:pPr>
            <a:endParaRPr dirty="0">
              <a:solidFill>
                <a:schemeClr val="dk2"/>
              </a:solidFill>
              <a:latin typeface="PT Serif"/>
              <a:ea typeface="PT Serif"/>
              <a:cs typeface="PT Serif"/>
              <a:sym typeface="PT Serif"/>
            </a:endParaRPr>
          </a:p>
          <a:p>
            <a:pPr marL="0" marR="0" lvl="0" indent="0" algn="l" rtl="0">
              <a:lnSpc>
                <a:spcPct val="90000"/>
              </a:lnSpc>
              <a:spcBef>
                <a:spcPts val="1000"/>
              </a:spcBef>
              <a:spcAft>
                <a:spcPts val="0"/>
              </a:spcAft>
              <a:buClr>
                <a:schemeClr val="accent2"/>
              </a:buClr>
              <a:buSzPts val="1400"/>
              <a:buFont typeface="Noto Sans Symbols"/>
              <a:buNone/>
            </a:pPr>
            <a:r>
              <a:rPr lang="en-US" sz="1600" dirty="0">
                <a:solidFill>
                  <a:schemeClr val="dk2"/>
                </a:solidFill>
                <a:latin typeface="PT Serif"/>
                <a:ea typeface="PT Serif"/>
                <a:cs typeface="PT Serif"/>
                <a:sym typeface="PT Serif"/>
              </a:rPr>
              <a:t>MVP Blockers:</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dirty="0">
                <a:solidFill>
                  <a:schemeClr val="dk2"/>
                </a:solidFill>
                <a:latin typeface="PT Serif"/>
                <a:ea typeface="PT Serif"/>
                <a:cs typeface="PT Serif"/>
                <a:sym typeface="PT Serif"/>
              </a:rPr>
              <a:t>Accessibility exception request denied by VA 508 office</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dirty="0">
                <a:solidFill>
                  <a:schemeClr val="dk2"/>
                </a:solidFill>
                <a:latin typeface="PT Serif"/>
                <a:ea typeface="PT Serif"/>
                <a:cs typeface="PT Serif"/>
                <a:sym typeface="PT Serif"/>
              </a:rPr>
              <a:t>Spanish translation of MVP HEC documents</a:t>
            </a:r>
            <a:endParaRPr sz="1400" b="0" i="0" u="none" strike="noStrike" cap="none" dirty="0">
              <a:solidFill>
                <a:srgbClr val="000000"/>
              </a:solidFill>
              <a:latin typeface="Arial"/>
              <a:ea typeface="Arial"/>
              <a:cs typeface="Arial"/>
              <a:sym typeface="Arial"/>
            </a:endParaRPr>
          </a:p>
        </p:txBody>
      </p:sp>
      <p:sp>
        <p:nvSpPr>
          <p:cNvPr id="601" name="Google Shape;601;p1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6"/>
        <p:cNvGrpSpPr/>
        <p:nvPr/>
      </p:nvGrpSpPr>
      <p:grpSpPr>
        <a:xfrm>
          <a:off x="0" y="0"/>
          <a:ext cx="0" cy="0"/>
          <a:chOff x="0" y="0"/>
          <a:chExt cx="0" cy="0"/>
        </a:xfrm>
      </p:grpSpPr>
      <p:sp>
        <p:nvSpPr>
          <p:cNvPr id="607" name="Google Shape;607;p64"/>
          <p:cNvSpPr txBox="1">
            <a:spLocks noGrp="1"/>
          </p:cNvSpPr>
          <p:nvPr>
            <p:ph type="title"/>
          </p:nvPr>
        </p:nvSpPr>
        <p:spPr>
          <a:xfrm>
            <a:off x="411480" y="457200"/>
            <a:ext cx="8057103"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dirty="0"/>
              <a:t>Blockers for 1095-B launch</a:t>
            </a:r>
            <a:endParaRPr sz="2800" dirty="0"/>
          </a:p>
        </p:txBody>
      </p:sp>
      <p:graphicFrame>
        <p:nvGraphicFramePr>
          <p:cNvPr id="608" name="Google Shape;608;p64"/>
          <p:cNvGraphicFramePr/>
          <p:nvPr>
            <p:extLst>
              <p:ext uri="{D42A27DB-BD31-4B8C-83A1-F6EECF244321}">
                <p14:modId xmlns:p14="http://schemas.microsoft.com/office/powerpoint/2010/main" val="126824246"/>
              </p:ext>
            </p:extLst>
          </p:nvPr>
        </p:nvGraphicFramePr>
        <p:xfrm>
          <a:off x="411480" y="914400"/>
          <a:ext cx="11360000" cy="2267620"/>
        </p:xfrm>
        <a:graphic>
          <a:graphicData uri="http://schemas.openxmlformats.org/drawingml/2006/table">
            <a:tbl>
              <a:tblPr>
                <a:noFill/>
                <a:tableStyleId>{4B108295-1464-400F-BA3B-3F16B66AF796}</a:tableStyleId>
              </a:tblPr>
              <a:tblGrid>
                <a:gridCol w="1102725">
                  <a:extLst>
                    <a:ext uri="{9D8B030D-6E8A-4147-A177-3AD203B41FA5}">
                      <a16:colId xmlns:a16="http://schemas.microsoft.com/office/drawing/2014/main" val="20000"/>
                    </a:ext>
                  </a:extLst>
                </a:gridCol>
                <a:gridCol w="1337250">
                  <a:extLst>
                    <a:ext uri="{9D8B030D-6E8A-4147-A177-3AD203B41FA5}">
                      <a16:colId xmlns:a16="http://schemas.microsoft.com/office/drawing/2014/main" val="20001"/>
                    </a:ext>
                  </a:extLst>
                </a:gridCol>
                <a:gridCol w="3656775">
                  <a:extLst>
                    <a:ext uri="{9D8B030D-6E8A-4147-A177-3AD203B41FA5}">
                      <a16:colId xmlns:a16="http://schemas.microsoft.com/office/drawing/2014/main" val="20002"/>
                    </a:ext>
                  </a:extLst>
                </a:gridCol>
                <a:gridCol w="1086575">
                  <a:extLst>
                    <a:ext uri="{9D8B030D-6E8A-4147-A177-3AD203B41FA5}">
                      <a16:colId xmlns:a16="http://schemas.microsoft.com/office/drawing/2014/main" val="20003"/>
                    </a:ext>
                  </a:extLst>
                </a:gridCol>
                <a:gridCol w="62687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BLOCKER</a:t>
                      </a:r>
                      <a:endParaRPr sz="1400" u="none" strike="noStrike" cap="none" dirty="0"/>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90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Legal Review</a:t>
                      </a:r>
                      <a:endParaRPr sz="1200" b="0" u="none" strike="noStrike" cap="none">
                        <a:solidFill>
                          <a:schemeClr val="dk2"/>
                        </a:solidFill>
                        <a:latin typeface="Source Sans Pro SemiBold"/>
                        <a:ea typeface="Source Sans Pro SemiBold"/>
                        <a:cs typeface="Source Sans Pro SemiBold"/>
                        <a:sym typeface="Source Sans Pro SemiBold"/>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Tarsha Tremble (Business Owner)</a:t>
                      </a:r>
                      <a:endParaRPr sz="12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200" u="none" strike="noStrike" cap="none" dirty="0">
                          <a:solidFill>
                            <a:schemeClr val="dk2"/>
                          </a:solidFill>
                          <a:latin typeface="Source Sans Pro"/>
                          <a:ea typeface="Source Sans Pro"/>
                          <a:cs typeface="Source Sans Pro"/>
                          <a:sym typeface="Source Sans Pro"/>
                        </a:rPr>
                        <a:t>Business Owner is seeking a POC with the Office of General Counsel to understand requirements for legal review and timeline</a:t>
                      </a:r>
                      <a:endParaRPr sz="12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MVP is approved, opt-in is still under review</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PDF Accessibility </a:t>
                      </a:r>
                      <a:endParaRPr sz="12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Tarsha Tremble (Business Owner)</a:t>
                      </a:r>
                      <a:endParaRPr sz="12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200" b="0" i="0" u="none" strike="noStrike" cap="none" dirty="0">
                          <a:solidFill>
                            <a:schemeClr val="dk2"/>
                          </a:solidFill>
                        </a:rPr>
                        <a:t>Team received PDF from IRS, but PDF is still not accessible once it is populated with data</a:t>
                      </a:r>
                      <a:endParaRPr sz="1200" b="0" i="0" u="none" strike="noStrike" cap="none" dirty="0">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rPr>
                        <a:t>Team is awaiting exception approval from VA 508 office (submitted 6/9)</a:t>
                      </a:r>
                      <a:endParaRPr sz="1200" b="0" i="0" u="none" strike="noStrike" cap="none">
                        <a:solidFill>
                          <a:schemeClr val="dk2"/>
                        </a:solidFill>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None/>
                      </a:pPr>
                      <a:r>
                        <a:rPr lang="en-US" sz="1200">
                          <a:solidFill>
                            <a:schemeClr val="dk2"/>
                          </a:solidFill>
                          <a:latin typeface="Source Sans Pro"/>
                          <a:ea typeface="Source Sans Pro"/>
                          <a:cs typeface="Source Sans Pro"/>
                          <a:sym typeface="Source Sans Pro"/>
                        </a:rPr>
                        <a:t>Spanish Translation</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200" dirty="0">
                          <a:solidFill>
                            <a:schemeClr val="dk2"/>
                          </a:solidFill>
                          <a:latin typeface="Source Sans Pro"/>
                          <a:ea typeface="Source Sans Pro"/>
                          <a:cs typeface="Source Sans Pro"/>
                          <a:sym typeface="Source Sans Pro"/>
                        </a:rPr>
                        <a:t>Tarsha Tremble</a:t>
                      </a:r>
                      <a:endParaRPr sz="1200" dirty="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1200" dirty="0">
                          <a:solidFill>
                            <a:schemeClr val="dk2"/>
                          </a:solidFill>
                          <a:latin typeface="Source Sans Pro"/>
                          <a:ea typeface="Source Sans Pro"/>
                          <a:cs typeface="Source Sans Pro"/>
                          <a:sym typeface="Source Sans Pro"/>
                        </a:rPr>
                        <a:t>(Business Owner)</a:t>
                      </a:r>
                      <a:endParaRPr sz="1200"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171450" lvl="0" indent="-171450" algn="l" rtl="0">
                        <a:spcBef>
                          <a:spcPts val="0"/>
                        </a:spcBef>
                        <a:spcAft>
                          <a:spcPts val="0"/>
                        </a:spcAft>
                        <a:buClr>
                          <a:schemeClr val="accent2"/>
                        </a:buClr>
                        <a:buSzPct val="50000"/>
                        <a:buFont typeface="Wingdings" panose="05000000000000000000" pitchFamily="2" charset="2"/>
                        <a:buChar char="§"/>
                      </a:pPr>
                      <a:r>
                        <a:rPr lang="en-US" sz="1200" dirty="0">
                          <a:solidFill>
                            <a:schemeClr val="dk2"/>
                          </a:solidFill>
                        </a:rPr>
                        <a:t>Follow up with content finalization and translation progress</a:t>
                      </a:r>
                      <a:endParaRPr sz="1200" b="0" i="0" u="none" strike="noStrike" cap="none" dirty="0">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200">
                          <a:solidFill>
                            <a:schemeClr val="dk2"/>
                          </a:solidFill>
                          <a:latin typeface="Source Sans Pro"/>
                          <a:ea typeface="Source Sans Pro"/>
                          <a:cs typeface="Source Sans Pro"/>
                          <a:sym typeface="Source Sans Pro"/>
                        </a:rPr>
                        <a:t>Sprint 10 –</a:t>
                      </a:r>
                      <a:endParaRPr sz="12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1200">
                          <a:solidFill>
                            <a:schemeClr val="dk2"/>
                          </a:solidFill>
                          <a:latin typeface="Source Sans Pro"/>
                          <a:ea typeface="Source Sans Pro"/>
                          <a:cs typeface="Source Sans Pro"/>
                          <a:sym typeface="Source Sans Pro"/>
                        </a:rPr>
                        <a:t>6/14/22</a:t>
                      </a:r>
                      <a:endParaRPr sz="1200">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None/>
                      </a:pPr>
                      <a:r>
                        <a:rPr lang="en-US" sz="1200" dirty="0">
                          <a:solidFill>
                            <a:schemeClr val="dk2"/>
                          </a:solidFill>
                        </a:rPr>
                        <a:t>June 16 expected date</a:t>
                      </a:r>
                      <a:endParaRPr sz="1200" b="0" i="0" u="none" strike="noStrike" cap="none" dirty="0">
                        <a:solidFill>
                          <a:schemeClr val="dk2"/>
                        </a:solidFill>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09" name="Google Shape;609;p64"/>
          <p:cNvSpPr/>
          <p:nvPr/>
        </p:nvSpPr>
        <p:spPr>
          <a:xfrm>
            <a:off x="7739276" y="1627427"/>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0" name="Google Shape;610;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14</a:t>
            </a:fld>
            <a:endParaRPr>
              <a:latin typeface="Source Sans Pro"/>
              <a:ea typeface="Source Sans Pro"/>
              <a:cs typeface="Source Sans Pro"/>
              <a:sym typeface="Source Sans Pro"/>
            </a:endParaRPr>
          </a:p>
        </p:txBody>
      </p:sp>
      <p:sp>
        <p:nvSpPr>
          <p:cNvPr id="611" name="Google Shape;611;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612" name="Google Shape;612;p64"/>
          <p:cNvSpPr/>
          <p:nvPr/>
        </p:nvSpPr>
        <p:spPr>
          <a:xfrm>
            <a:off x="7739276" y="2341008"/>
            <a:ext cx="176721" cy="18341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3" name="Google Shape;613;p6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
        <p:nvSpPr>
          <p:cNvPr id="614" name="Google Shape;614;p64"/>
          <p:cNvSpPr/>
          <p:nvPr/>
        </p:nvSpPr>
        <p:spPr>
          <a:xfrm>
            <a:off x="7739289" y="2895752"/>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9"/>
        <p:cNvGrpSpPr/>
        <p:nvPr/>
      </p:nvGrpSpPr>
      <p:grpSpPr>
        <a:xfrm>
          <a:off x="0" y="0"/>
          <a:ext cx="0" cy="0"/>
          <a:chOff x="0" y="0"/>
          <a:chExt cx="0" cy="0"/>
        </a:xfrm>
      </p:grpSpPr>
      <p:sp>
        <p:nvSpPr>
          <p:cNvPr id="620" name="Google Shape;620;p65"/>
          <p:cNvSpPr txBox="1">
            <a:spLocks noGrp="1"/>
          </p:cNvSpPr>
          <p:nvPr>
            <p:ph type="title"/>
          </p:nvPr>
        </p:nvSpPr>
        <p:spPr>
          <a:xfrm>
            <a:off x="411480" y="457200"/>
            <a:ext cx="11889300" cy="613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dirty="0"/>
              <a:t>1095-B Remaining actions, with external dependencies</a:t>
            </a:r>
            <a:endParaRPr sz="2800" dirty="0"/>
          </a:p>
        </p:txBody>
      </p:sp>
      <p:sp>
        <p:nvSpPr>
          <p:cNvPr id="621" name="Google Shape;621;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graphicFrame>
        <p:nvGraphicFramePr>
          <p:cNvPr id="622" name="Google Shape;622;p65"/>
          <p:cNvGraphicFramePr/>
          <p:nvPr>
            <p:extLst>
              <p:ext uri="{D42A27DB-BD31-4B8C-83A1-F6EECF244321}">
                <p14:modId xmlns:p14="http://schemas.microsoft.com/office/powerpoint/2010/main" val="2275662858"/>
              </p:ext>
            </p:extLst>
          </p:nvPr>
        </p:nvGraphicFramePr>
        <p:xfrm>
          <a:off x="411480" y="914400"/>
          <a:ext cx="11357575" cy="5374990"/>
        </p:xfrm>
        <a:graphic>
          <a:graphicData uri="http://schemas.openxmlformats.org/drawingml/2006/table">
            <a:tbl>
              <a:tblPr>
                <a:noFill/>
                <a:tableStyleId>{4B108295-1464-400F-BA3B-3F16B66AF796}</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ITEM</a:t>
                      </a:r>
                      <a:endParaRPr sz="1100" u="none" strike="noStrike" cap="none"/>
                    </a:p>
                  </a:txBody>
                  <a:tcPr marL="0" marR="91450"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WORK STREAM</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TARGET </a:t>
                      </a:r>
                      <a:endParaRPr sz="1400" u="none" strike="noStrike" cap="none"/>
                    </a:p>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COMPLETE DATE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PREREQUISITE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440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SemiBold"/>
                          <a:ea typeface="Source Sans Pro SemiBold"/>
                          <a:cs typeface="Source Sans Pro SemiBold"/>
                          <a:sym typeface="Source Sans Pro SemiBold"/>
                        </a:rPr>
                        <a:t>Launch</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8125"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Work with tech to create a vets-website release</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End of June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508 Exception request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187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UAT</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Follow Collaboration Cycle guidelines for UAT</a:t>
                      </a:r>
                      <a:endParaRPr sz="1050" u="none" strike="noStrike" cap="none" dirty="0">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dark launched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Opt-in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Follow up with HEC and Profiles team to ensure </a:t>
                      </a:r>
                      <a:r>
                        <a:rPr lang="en-US" sz="1050" dirty="0">
                          <a:solidFill>
                            <a:schemeClr val="dk2"/>
                          </a:solidFill>
                          <a:latin typeface="Source Sans Pro"/>
                          <a:ea typeface="Source Sans Pro"/>
                          <a:cs typeface="Source Sans Pro"/>
                          <a:sym typeface="Source Sans Pro"/>
                        </a:rPr>
                        <a:t>1095-B </a:t>
                      </a:r>
                      <a:r>
                        <a:rPr lang="en-US" sz="1050" u="none" strike="noStrike" cap="none" dirty="0">
                          <a:solidFill>
                            <a:schemeClr val="dk2"/>
                          </a:solidFill>
                          <a:latin typeface="Source Sans Pro"/>
                          <a:ea typeface="Source Sans Pro"/>
                          <a:cs typeface="Source Sans Pro"/>
                          <a:sym typeface="Source Sans Pro"/>
                        </a:rPr>
                        <a:t> opt-in is done</a:t>
                      </a:r>
                      <a:endParaRPr sz="1050" u="none" strike="noStrike" cap="none" dirty="0">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dirty="0">
                          <a:solidFill>
                            <a:schemeClr val="dk2"/>
                          </a:solidFill>
                          <a:latin typeface="Source Sans Pro"/>
                          <a:ea typeface="Source Sans Pro"/>
                          <a:cs typeface="Source Sans Pro"/>
                          <a:sym typeface="Source Sans Pro"/>
                        </a:rPr>
                        <a:t>Follow up with Notifications team to ensure related SMS &amp; e-mail notification flow is optimal</a:t>
                      </a:r>
                      <a:endParaRPr sz="1050" dirty="0">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Update draft communications and announcement plans, based on when opt-in will be launched</a:t>
                      </a:r>
                      <a:endParaRPr sz="1050" u="none" strike="noStrike" cap="none" dirty="0">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 July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HEC and Profiles commitment to building opt-in</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Legal Review</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Work with Tarsha to complete legal review for Opt-In</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 Aug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POC name from Tarsha</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4571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Post Launch </a:t>
                      </a:r>
                      <a:endParaRPr sz="1400" u="none" strike="noStrike" cap="none"/>
                    </a:p>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Check- 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Complete Collaboration Cycle milestone to KPIs post launch </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 (One month after launch and announcement)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dirty="0">
                          <a:solidFill>
                            <a:schemeClr val="dk2"/>
                          </a:solidFill>
                          <a:latin typeface="Source Sans Pro SemiBold"/>
                          <a:ea typeface="Source Sans Pro SemiBold"/>
                          <a:cs typeface="Source Sans Pro SemiBold"/>
                          <a:sym typeface="Source Sans Pro SemiBold"/>
                        </a:rPr>
                        <a:t>Links from VA.gov pages to 1095-B</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400" u="none" strike="noStrike" cap="none" dirty="0"/>
                    </a:p>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Work with IA team to have 1095-B page added to navigation and be found in VA.gov search</a:t>
                      </a:r>
                      <a:endParaRPr sz="1400" u="none" strike="noStrike" cap="none" dirty="0"/>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or later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 plan with Tarsha,  Tracey</a:t>
                      </a:r>
                      <a:endParaRPr sz="1050" u="none" strike="noStrike" cap="none"/>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update strategy</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Align on who will own 1095-B long term, including updating the PDF template each year</a:t>
                      </a:r>
                      <a:endParaRPr sz="1050" u="none" strike="noStrike" cap="none" dirty="0">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2"/>
                          </a:solidFill>
                          <a:latin typeface="Source Sans Pro"/>
                          <a:ea typeface="Source Sans Pro"/>
                          <a:cs typeface="Source Sans Pro"/>
                          <a:sym typeface="Source Sans Pro"/>
                        </a:rPr>
                        <a:t>May or later</a:t>
                      </a:r>
                      <a:endParaRPr sz="1050" b="0" i="0"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complete and launched in production</a:t>
                      </a:r>
                      <a:endParaRPr sz="10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Communications to announce launch</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400" u="none" strike="noStrike" cap="none" dirty="0"/>
                    </a:p>
                    <a:p>
                      <a:pPr marL="171450" marR="0" lvl="0" indent="-171450" algn="l" rtl="0">
                        <a:lnSpc>
                          <a:spcPct val="100000"/>
                        </a:lnSpc>
                        <a:spcBef>
                          <a:spcPts val="0"/>
                        </a:spcBef>
                        <a:spcAft>
                          <a:spcPts val="0"/>
                        </a:spcAft>
                        <a:buClr>
                          <a:schemeClr val="accent2"/>
                        </a:buClr>
                        <a:buSzPct val="50000"/>
                        <a:buFont typeface="Wingdings" panose="05000000000000000000" pitchFamily="2" charset="2"/>
                        <a:buChar char="§"/>
                      </a:pPr>
                      <a:r>
                        <a:rPr lang="en-US" sz="1050" u="none" strike="noStrike" cap="none" dirty="0">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dirty="0">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October - December 2022</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launched in prod; aligned on communication plan with Tarsha/Tracey</a:t>
                      </a:r>
                      <a:endParaRPr sz="1400" u="none" strike="noStrike" cap="none" dirty="0"/>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23" name="Google Shape;623;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Remaining actions</a:t>
            </a:r>
            <a:endParaRPr sz="1400" b="0" i="0" u="none" strike="noStrike" cap="none">
              <a:solidFill>
                <a:srgbClr val="000000"/>
              </a:solidFill>
              <a:latin typeface="Arial"/>
              <a:ea typeface="Arial"/>
              <a:cs typeface="Arial"/>
              <a:sym typeface="Arial"/>
            </a:endParaRPr>
          </a:p>
        </p:txBody>
      </p:sp>
      <p:sp>
        <p:nvSpPr>
          <p:cNvPr id="624" name="Google Shape;624;p6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631" name="Google Shape;631;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4 DEMO</a:t>
            </a:r>
            <a:endParaRPr/>
          </a:p>
        </p:txBody>
      </p:sp>
      <p:sp>
        <p:nvSpPr>
          <p:cNvPr id="632" name="Google Shape;632;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633" name="Google Shape;633;p6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7"/>
        <p:cNvGrpSpPr/>
        <p:nvPr/>
      </p:nvGrpSpPr>
      <p:grpSpPr>
        <a:xfrm>
          <a:off x="0" y="0"/>
          <a:ext cx="0" cy="0"/>
          <a:chOff x="0" y="0"/>
          <a:chExt cx="0" cy="0"/>
        </a:xfrm>
      </p:grpSpPr>
      <p:sp>
        <p:nvSpPr>
          <p:cNvPr id="638" name="Google Shape;638;p20"/>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dirty="0"/>
              <a:t>Sprint 4 Deliverables – Health Hub </a:t>
            </a:r>
            <a:endParaRPr sz="2800" dirty="0"/>
          </a:p>
        </p:txBody>
      </p:sp>
      <p:sp>
        <p:nvSpPr>
          <p:cNvPr id="639" name="Google Shape;639;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17</a:t>
            </a:fld>
            <a:endParaRPr>
              <a:latin typeface="Source Sans Pro"/>
              <a:ea typeface="Source Sans Pro"/>
              <a:cs typeface="Source Sans Pro"/>
              <a:sym typeface="Source Sans Pro"/>
            </a:endParaRPr>
          </a:p>
        </p:txBody>
      </p:sp>
      <p:graphicFrame>
        <p:nvGraphicFramePr>
          <p:cNvPr id="640" name="Google Shape;640;p20"/>
          <p:cNvGraphicFramePr/>
          <p:nvPr>
            <p:extLst>
              <p:ext uri="{D42A27DB-BD31-4B8C-83A1-F6EECF244321}">
                <p14:modId xmlns:p14="http://schemas.microsoft.com/office/powerpoint/2010/main" val="227603115"/>
              </p:ext>
            </p:extLst>
          </p:nvPr>
        </p:nvGraphicFramePr>
        <p:xfrm>
          <a:off x="411480" y="914400"/>
          <a:ext cx="11329575" cy="2614750"/>
        </p:xfrm>
        <a:graphic>
          <a:graphicData uri="http://schemas.openxmlformats.org/drawingml/2006/table">
            <a:tbl>
              <a:tblPr>
                <a:noFill/>
                <a:tableStyleId>{4B108295-1464-400F-BA3B-3F16B66AF796}</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dirty="0">
                          <a:solidFill>
                            <a:schemeClr val="accent1"/>
                          </a:solidFill>
                          <a:latin typeface="Source Sans Pro SemiBold"/>
                          <a:ea typeface="Source Sans Pro SemiBold"/>
                          <a:cs typeface="Source Sans Pro SemiBold"/>
                          <a:sym typeface="Source Sans Pro SemiBold"/>
                        </a:rPr>
                        <a:t>EPIC</a:t>
                      </a:r>
                      <a:endParaRPr sz="1000" u="none" strike="noStrike" cap="none" dirty="0">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3"/>
                        </a:rPr>
                        <a:t>#42129</a:t>
                      </a:r>
                      <a:r>
                        <a:rPr lang="en-US" sz="1000" u="none" strike="noStrike" cap="none" dirty="0">
                          <a:latin typeface="Source Sans Pro"/>
                          <a:ea typeface="Source Sans Pro"/>
                          <a:cs typeface="Source Sans Pro"/>
                          <a:sym typeface="Source Sans Pro"/>
                        </a:rPr>
                        <a:t> Iterate on research plan #1 based on VA feedback</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Research plan#1</a:t>
                      </a:r>
                      <a:endParaRPr sz="1400" u="none" strike="noStrike" cap="none">
                        <a:solidFill>
                          <a:srgbClr val="3A3E3A"/>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6/06/22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#40689</a:t>
                      </a:r>
                      <a:r>
                        <a:rPr lang="en-US" sz="1000" u="none" strike="noStrike" cap="none">
                          <a:latin typeface="Source Sans Pro"/>
                          <a:ea typeface="Source Sans Pro"/>
                          <a:cs typeface="Source Sans Pro"/>
                          <a:sym typeface="Source Sans Pro"/>
                        </a:rPr>
                        <a:t> Monitor IA treejack test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a:solidFill>
                            <a:srgbClr val="3A3E3A"/>
                          </a:solidFill>
                          <a:latin typeface="Source Sans Pro"/>
                          <a:ea typeface="Source Sans Pro"/>
                          <a:cs typeface="Source Sans Pro"/>
                          <a:sym typeface="Source Sans Pro"/>
                        </a:rPr>
                        <a:t>Demo deck p. 8</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#42123</a:t>
                      </a:r>
                      <a:r>
                        <a:rPr lang="en-US" sz="1000" u="none" strike="noStrike" cap="none">
                          <a:latin typeface="Source Sans Pro"/>
                          <a:ea typeface="Source Sans Pro"/>
                          <a:cs typeface="Source Sans Pro"/>
                          <a:sym typeface="Source Sans Pro"/>
                        </a:rPr>
                        <a:t> Draft testing protocol for qualitative research on hypothesis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Qualitative protocol - draft</a:t>
                      </a:r>
                      <a:endParaRPr sz="1400" u="none" strike="noStrike" cap="none">
                        <a:solidFill>
                          <a:srgbClr val="3A3E3A"/>
                        </a:solidFill>
                      </a:endParaRPr>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8"/>
                        </a:rPr>
                        <a:t>Design review #2 deck</a:t>
                      </a:r>
                      <a:endParaRPr sz="1400" u="none" strike="noStrike" cap="none">
                        <a:solidFill>
                          <a:srgbClr val="3A3E3A"/>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6/09/2022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9"/>
                        </a:rPr>
                        <a:t>#42072</a:t>
                      </a:r>
                      <a:r>
                        <a:rPr lang="en-US" sz="1000" u="none" strike="noStrike" cap="none">
                          <a:latin typeface="Source Sans Pro"/>
                          <a:ea typeface="Source Sans Pro"/>
                          <a:cs typeface="Source Sans Pro"/>
                          <a:sym typeface="Source Sans Pro"/>
                        </a:rPr>
                        <a:t> Begin design for low fidelity prototype IA H1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a:solidFill>
                            <a:schemeClr val="hlink"/>
                          </a:solidFill>
                          <a:latin typeface="Source Sans Pro"/>
                          <a:ea typeface="Source Sans Pro"/>
                          <a:cs typeface="Source Sans Pro"/>
                          <a:sym typeface="Source Sans Pro"/>
                          <a:hlinkClick r:id="rId10"/>
                        </a:rPr>
                        <a:t>Working sketch</a:t>
                      </a:r>
                      <a:endParaRPr sz="1400" u="none" strike="noStrike" cap="none">
                        <a:solidFill>
                          <a:srgbClr val="3A3E3A"/>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1"/>
                        </a:rPr>
                        <a:t>#42073</a:t>
                      </a:r>
                      <a:r>
                        <a:rPr lang="en-US" sz="1000" u="none" strike="noStrike" cap="none">
                          <a:latin typeface="Source Sans Pro"/>
                          <a:ea typeface="Source Sans Pro"/>
                          <a:cs typeface="Source Sans Pro"/>
                          <a:sym typeface="Source Sans Pro"/>
                        </a:rPr>
                        <a:t> Begin design for low fidelity prototype IA H0</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a:solidFill>
                            <a:schemeClr val="hlink"/>
                          </a:solidFill>
                          <a:latin typeface="Source Sans Pro"/>
                          <a:ea typeface="Source Sans Pro"/>
                          <a:cs typeface="Source Sans Pro"/>
                          <a:sym typeface="Source Sans Pro"/>
                          <a:hlinkClick r:id="rId10"/>
                        </a:rPr>
                        <a:t>Working sketch</a:t>
                      </a:r>
                      <a:endParaRPr sz="1400" u="none" strike="noStrike" cap="none">
                        <a:solidFill>
                          <a:srgbClr val="3A3E3A"/>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Program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12"/>
                        </a:rPr>
                        <a:t>#42565</a:t>
                      </a:r>
                      <a:r>
                        <a:rPr lang="en-US" sz="1000" u="none" strike="noStrike" cap="none" dirty="0">
                          <a:latin typeface="Source Sans Pro"/>
                          <a:ea typeface="Source Sans Pro"/>
                          <a:cs typeface="Source Sans Pro"/>
                          <a:sym typeface="Source Sans Pro"/>
                        </a:rPr>
                        <a:t> Offboarding of [Jordan S. White]</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2"/>
                        </a:rPr>
                        <a:t>Ticket</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6/09/2022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41" name="Google Shape;641;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4 Deliverables</a:t>
            </a:r>
            <a:endParaRPr sz="1800" b="0" i="0" u="none" strike="noStrike" cap="none">
              <a:solidFill>
                <a:schemeClr val="dk1"/>
              </a:solidFill>
              <a:latin typeface="Calibri"/>
              <a:ea typeface="Calibri"/>
              <a:cs typeface="Calibri"/>
              <a:sym typeface="Calibri"/>
            </a:endParaRPr>
          </a:p>
        </p:txBody>
      </p:sp>
      <p:sp>
        <p:nvSpPr>
          <p:cNvPr id="642" name="Google Shape;642;p2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7"/>
        <p:cNvGrpSpPr/>
        <p:nvPr/>
      </p:nvGrpSpPr>
      <p:grpSpPr>
        <a:xfrm>
          <a:off x="0" y="0"/>
          <a:ext cx="0" cy="0"/>
          <a:chOff x="0" y="0"/>
          <a:chExt cx="0" cy="0"/>
        </a:xfrm>
      </p:grpSpPr>
      <p:sp>
        <p:nvSpPr>
          <p:cNvPr id="648" name="Google Shape;648;g127d9e567cc_1_85"/>
          <p:cNvSpPr txBox="1">
            <a:spLocks noGrp="1"/>
          </p:cNvSpPr>
          <p:nvPr>
            <p:ph type="title"/>
          </p:nvPr>
        </p:nvSpPr>
        <p:spPr>
          <a:xfrm>
            <a:off x="411480" y="457200"/>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4 Deliverables – 1095-B </a:t>
            </a:r>
            <a:endParaRPr sz="2800"/>
          </a:p>
        </p:txBody>
      </p:sp>
      <p:sp>
        <p:nvSpPr>
          <p:cNvPr id="649" name="Google Shape;649;g127d9e567cc_1_85"/>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18</a:t>
            </a:fld>
            <a:endParaRPr>
              <a:latin typeface="Source Sans Pro"/>
              <a:ea typeface="Source Sans Pro"/>
              <a:cs typeface="Source Sans Pro"/>
              <a:sym typeface="Source Sans Pro"/>
            </a:endParaRPr>
          </a:p>
        </p:txBody>
      </p:sp>
      <p:graphicFrame>
        <p:nvGraphicFramePr>
          <p:cNvPr id="650" name="Google Shape;650;g127d9e567cc_1_85"/>
          <p:cNvGraphicFramePr/>
          <p:nvPr>
            <p:extLst>
              <p:ext uri="{D42A27DB-BD31-4B8C-83A1-F6EECF244321}">
                <p14:modId xmlns:p14="http://schemas.microsoft.com/office/powerpoint/2010/main" val="990093680"/>
              </p:ext>
            </p:extLst>
          </p:nvPr>
        </p:nvGraphicFramePr>
        <p:xfrm>
          <a:off x="411480" y="914400"/>
          <a:ext cx="11329575" cy="5276275"/>
        </p:xfrm>
        <a:graphic>
          <a:graphicData uri="http://schemas.openxmlformats.org/drawingml/2006/table">
            <a:tbl>
              <a:tblPr>
                <a:noFill/>
                <a:tableStyleId>{4B108295-1464-400F-BA3B-3F16B66AF796}</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3"/>
                        </a:rPr>
                        <a:t>#40454 </a:t>
                      </a:r>
                      <a:r>
                        <a:rPr lang="en-US" sz="1000" b="0" i="0" u="none" strike="noStrike" cap="none">
                          <a:solidFill>
                            <a:schemeClr val="dk1"/>
                          </a:solidFill>
                          <a:latin typeface="Source Sans Pro"/>
                          <a:ea typeface="Source Sans Pro"/>
                          <a:cs typeface="Source Sans Pro"/>
                          <a:sym typeface="Source Sans Pro"/>
                        </a:rPr>
                        <a:t> PM to f/u w/ VA-PO on HEC documents being translated into Spanish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4"/>
                        </a:rPr>
                        <a:t>1095-B </a:t>
                      </a:r>
                      <a:r>
                        <a:rPr lang="en-US" sz="1000" u="sng" strike="noStrike" cap="none" dirty="0">
                          <a:solidFill>
                            <a:schemeClr val="hlink"/>
                          </a:solidFill>
                          <a:latin typeface="Source Sans Pro"/>
                          <a:ea typeface="Source Sans Pro"/>
                          <a:cs typeface="Source Sans Pro"/>
                          <a:sym typeface="Source Sans Pro"/>
                          <a:hlinkClick r:id="rId4"/>
                        </a:rPr>
                        <a:t>u</a:t>
                      </a:r>
                      <a:r>
                        <a:rPr lang="en-US" sz="1000" b="0" i="0" u="sng" strike="noStrike" cap="none" dirty="0">
                          <a:solidFill>
                            <a:schemeClr val="hlink"/>
                          </a:solidFill>
                          <a:latin typeface="Source Sans Pro"/>
                          <a:ea typeface="Source Sans Pro"/>
                          <a:cs typeface="Source Sans Pro"/>
                          <a:sym typeface="Source Sans Pro"/>
                          <a:hlinkClick r:id="rId4"/>
                        </a:rPr>
                        <a:t>pdates</a:t>
                      </a:r>
                      <a:endParaRPr sz="1000" u="none" strike="noStrike" cap="none" dirty="0">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5"/>
                        </a:rPr>
                        <a:t>#39722</a:t>
                      </a:r>
                      <a:r>
                        <a:rPr lang="en-US" sz="1000" b="0" i="0" u="none" strike="noStrike" cap="none">
                          <a:solidFill>
                            <a:schemeClr val="dk1"/>
                          </a:solidFill>
                          <a:latin typeface="Source Sans Pro"/>
                          <a:ea typeface="Source Sans Pro"/>
                          <a:cs typeface="Source Sans Pro"/>
                          <a:sym typeface="Source Sans Pro"/>
                        </a:rPr>
                        <a:t>  PM to f/u on VA 508 accessibility support ticket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6"/>
                        </a:rPr>
                        <a:t>YourIT # RITM6608047</a:t>
                      </a:r>
                      <a:endParaRPr sz="1000" b="0" i="0" u="none" strike="noStrike" cap="none" dirty="0">
                        <a:solidFill>
                          <a:schemeClr val="dk1"/>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7"/>
                        </a:rPr>
                        <a:t>1095-B </a:t>
                      </a:r>
                      <a:r>
                        <a:rPr lang="en-US" sz="1000" u="sng" strike="noStrike" cap="none" dirty="0">
                          <a:solidFill>
                            <a:schemeClr val="hlink"/>
                          </a:solidFill>
                          <a:latin typeface="Source Sans Pro"/>
                          <a:ea typeface="Source Sans Pro"/>
                          <a:cs typeface="Source Sans Pro"/>
                          <a:sym typeface="Source Sans Pro"/>
                          <a:hlinkClick r:id="rId7"/>
                        </a:rPr>
                        <a:t>u</a:t>
                      </a:r>
                      <a:r>
                        <a:rPr lang="en-US" sz="1000" b="0" i="0" u="sng" strike="noStrike" cap="none" dirty="0">
                          <a:solidFill>
                            <a:schemeClr val="hlink"/>
                          </a:solidFill>
                          <a:latin typeface="Source Sans Pro"/>
                          <a:ea typeface="Source Sans Pro"/>
                          <a:cs typeface="Source Sans Pro"/>
                          <a:sym typeface="Source Sans Pro"/>
                          <a:hlinkClick r:id="rId7"/>
                        </a:rPr>
                        <a:t>pdates</a:t>
                      </a:r>
                      <a:endParaRPr sz="1000" u="none" strike="noStrike" cap="none" dirty="0">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6/09/2022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8"/>
                        </a:rPr>
                        <a:t>#42660</a:t>
                      </a:r>
                      <a:r>
                        <a:rPr lang="en-US" sz="1000" u="none" strike="noStrike" cap="none">
                          <a:latin typeface="Source Sans Pro"/>
                          <a:ea typeface="Source Sans Pro"/>
                          <a:cs typeface="Source Sans Pro"/>
                          <a:sym typeface="Source Sans Pro"/>
                        </a:rPr>
                        <a:t> Submit and f/u on VA 508 exception request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u="sng" strike="noStrike" cap="none" dirty="0">
                          <a:solidFill>
                            <a:schemeClr val="hlink"/>
                          </a:solidFill>
                          <a:latin typeface="Source Sans Pro"/>
                          <a:ea typeface="Source Sans Pro"/>
                          <a:cs typeface="Source Sans Pro"/>
                          <a:sym typeface="Source Sans Pro"/>
                          <a:hlinkClick r:id="rId9"/>
                        </a:rPr>
                        <a:t>YourIT #REQ7</a:t>
                      </a:r>
                      <a:r>
                        <a:rPr lang="en-US" sz="1000" u="sng" dirty="0">
                          <a:solidFill>
                            <a:schemeClr val="hlink"/>
                          </a:solidFill>
                          <a:latin typeface="Source Sans Pro"/>
                          <a:ea typeface="Source Sans Pro"/>
                          <a:cs typeface="Source Sans Pro"/>
                          <a:sym typeface="Source Sans Pro"/>
                          <a:hlinkClick r:id="rId9"/>
                        </a:rPr>
                        <a:t>026762</a:t>
                      </a:r>
                      <a:endParaRPr sz="1400" u="none" strike="noStrike" cap="none" dirty="0">
                        <a:solidFill>
                          <a:srgbClr val="3A3E3A"/>
                        </a:solidFill>
                      </a:endParaRPr>
                    </a:p>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u="sng" strike="noStrike" cap="none" dirty="0">
                          <a:solidFill>
                            <a:schemeClr val="hlink"/>
                          </a:solidFill>
                          <a:latin typeface="Source Sans Pro"/>
                          <a:ea typeface="Source Sans Pro"/>
                          <a:cs typeface="Source Sans Pro"/>
                          <a:sym typeface="Source Sans Pro"/>
                          <a:hlinkClick r:id="rId4"/>
                        </a:rPr>
                        <a:t>1095-B updates</a:t>
                      </a:r>
                      <a:endParaRPr sz="1400" u="none" strike="noStrike" cap="none" dirty="0">
                        <a:solidFill>
                          <a:srgbClr val="3A3E3A"/>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6/9/2022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Source Sans Pro"/>
                          <a:ea typeface="Source Sans Pro"/>
                          <a:cs typeface="Source Sans Pro"/>
                          <a:sym typeface="Source Sans Pro"/>
                          <a:hlinkClick r:id="rId10"/>
                        </a:rPr>
                        <a:t>#38351 </a:t>
                      </a:r>
                      <a:r>
                        <a:rPr lang="en-US" sz="1000" b="0" i="0" u="none" strike="noStrike" cap="none" dirty="0">
                          <a:solidFill>
                            <a:schemeClr val="dk1"/>
                          </a:solidFill>
                          <a:latin typeface="Source Sans Pro"/>
                          <a:ea typeface="Source Sans Pro"/>
                          <a:cs typeface="Source Sans Pro"/>
                          <a:sym typeface="Source Sans Pro"/>
                        </a:rPr>
                        <a:t> Collaboration cycle: Staging review [1095-B]</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0"/>
                        </a:rPr>
                        <a:t>Ticket</a:t>
                      </a:r>
                      <a:endParaRPr sz="10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1"/>
                        </a:rPr>
                        <a:t>#41560</a:t>
                      </a:r>
                      <a:r>
                        <a:rPr lang="en-US" sz="1000" u="none" strike="noStrike" cap="none">
                          <a:latin typeface="Source Sans Pro"/>
                          <a:ea typeface="Source Sans Pro"/>
                          <a:cs typeface="Source Sans Pro"/>
                          <a:sym typeface="Source Sans Pro"/>
                        </a:rPr>
                        <a:t> User acceptance criteria (UAT)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dirty="0">
                          <a:solidFill>
                            <a:srgbClr val="3A3E3A"/>
                          </a:solidFill>
                          <a:latin typeface="Source Sans Pro"/>
                          <a:ea typeface="Source Sans Pro"/>
                          <a:cs typeface="Source Sans Pro"/>
                          <a:sym typeface="Source Sans Pro"/>
                        </a:rPr>
                        <a:t>NR</a:t>
                      </a:r>
                      <a:endParaRPr sz="1400" b="0" i="0" u="none" strike="noStrike" cap="none" dirty="0">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2"/>
                        </a:rPr>
                        <a:t>#36175 </a:t>
                      </a:r>
                      <a:r>
                        <a:rPr lang="en-US" sz="1000" b="0" i="0" u="none" strike="noStrike" cap="none">
                          <a:solidFill>
                            <a:schemeClr val="dk1"/>
                          </a:solidFill>
                          <a:latin typeface="Source Sans Pro"/>
                          <a:ea typeface="Source Sans Pro"/>
                          <a:cs typeface="Source Sans Pro"/>
                          <a:sym typeface="Source Sans Pro"/>
                        </a:rPr>
                        <a:t> Collaboration cycle: Analytics implementation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2"/>
                        </a:rPr>
                        <a:t>Ticket</a:t>
                      </a:r>
                      <a:endParaRPr sz="10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3"/>
                        </a:rPr>
                        <a:t>#38387</a:t>
                      </a:r>
                      <a:r>
                        <a:rPr lang="en-US" sz="1000" b="0" i="0" u="none" strike="noStrike" cap="none">
                          <a:solidFill>
                            <a:schemeClr val="dk1"/>
                          </a:solidFill>
                          <a:latin typeface="Source Sans Pro"/>
                          <a:ea typeface="Source Sans Pro"/>
                          <a:cs typeface="Source Sans Pro"/>
                          <a:sym typeface="Source Sans Pro"/>
                        </a:rPr>
                        <a:t>  1095-B Team staging review accessibility checklist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13"/>
                        </a:rPr>
                        <a:t>Ticket</a:t>
                      </a:r>
                      <a:endParaRPr sz="10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4"/>
                        </a:rPr>
                        <a:t>#39723 </a:t>
                      </a:r>
                      <a:r>
                        <a:rPr lang="en-US" sz="1000" b="0" i="0" u="none" strike="noStrike" cap="none">
                          <a:solidFill>
                            <a:schemeClr val="dk1"/>
                          </a:solidFill>
                          <a:latin typeface="Source Sans Pro"/>
                          <a:ea typeface="Source Sans Pro"/>
                          <a:cs typeface="Source Sans Pro"/>
                          <a:sym typeface="Source Sans Pro"/>
                        </a:rPr>
                        <a:t> PM team to f/u on VA Notify ticket for opt-in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b="0" i="0" u="sng" strike="noStrike" cap="none">
                          <a:solidFill>
                            <a:schemeClr val="hlink"/>
                          </a:solidFill>
                          <a:latin typeface="Source Sans Pro"/>
                          <a:ea typeface="Source Sans Pro"/>
                          <a:cs typeface="Source Sans Pro"/>
                          <a:sym typeface="Source Sans Pro"/>
                          <a:hlinkClick r:id="rId15"/>
                        </a:rPr>
                        <a:t>#CMDMRP-2269</a:t>
                      </a:r>
                      <a:endParaRPr sz="1000" b="0" i="0" u="none" strike="noStrike" cap="none">
                        <a:solidFill>
                          <a:schemeClr val="dk1"/>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strike="noStrike" cap="none">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6"/>
                        </a:rPr>
                        <a:t>#42125</a:t>
                      </a:r>
                      <a:r>
                        <a:rPr lang="en-US" sz="1000" u="none" strike="noStrike" cap="none">
                          <a:latin typeface="Source Sans Pro"/>
                          <a:ea typeface="Source Sans Pro"/>
                          <a:cs typeface="Source Sans Pro"/>
                          <a:sym typeface="Source Sans Pro"/>
                        </a:rPr>
                        <a:t> Align on opt-in scope / plan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u="none" strike="noStrike" cap="none" dirty="0">
                          <a:solidFill>
                            <a:srgbClr val="3A3E3A"/>
                          </a:solidFill>
                          <a:latin typeface="Source Sans Pro"/>
                          <a:ea typeface="Source Sans Pro"/>
                          <a:cs typeface="Source Sans Pro"/>
                          <a:sym typeface="Source Sans Pro"/>
                        </a:rPr>
                        <a:t>NR</a:t>
                      </a:r>
                      <a:endParaRPr sz="1400" b="0" i="0" u="none" strike="noStrike" cap="none" dirty="0">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6/6/2022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7"/>
                        </a:rPr>
                        <a:t>#42163</a:t>
                      </a:r>
                      <a:r>
                        <a:rPr lang="en-US" sz="1000" u="none" strike="noStrike" cap="none">
                          <a:latin typeface="Source Sans Pro"/>
                          <a:ea typeface="Source Sans Pro"/>
                          <a:cs typeface="Source Sans Pro"/>
                          <a:sym typeface="Source Sans Pro"/>
                        </a:rPr>
                        <a:t> Submit sitewide and content IA ticket for opt-in designs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u="sng" dirty="0">
                          <a:solidFill>
                            <a:schemeClr val="hlink"/>
                          </a:solidFill>
                          <a:latin typeface="Source Sans Pro"/>
                          <a:ea typeface="Source Sans Pro"/>
                          <a:cs typeface="Source Sans Pro"/>
                          <a:sym typeface="Source Sans Pro"/>
                          <a:hlinkClick r:id="rId18"/>
                        </a:rPr>
                        <a:t>Z#42694</a:t>
                      </a:r>
                      <a:endParaRPr sz="1400" b="0" i="0" u="none" strike="noStrike" cap="none" dirty="0">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6/10/2022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9"/>
                        </a:rPr>
                        <a:t>#42102</a:t>
                      </a:r>
                      <a:r>
                        <a:rPr lang="en-US" sz="1000" u="none" strike="noStrike" cap="none">
                          <a:latin typeface="Source Sans Pro"/>
                          <a:ea typeface="Source Sans Pro"/>
                          <a:cs typeface="Source Sans Pro"/>
                          <a:sym typeface="Source Sans Pro"/>
                        </a:rPr>
                        <a:t> Draft opt-in design element prototypes for 1095-B page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u="sng" dirty="0">
                          <a:solidFill>
                            <a:schemeClr val="hlink"/>
                          </a:solidFill>
                          <a:latin typeface="Source Sans Pro"/>
                          <a:ea typeface="Source Sans Pro"/>
                          <a:cs typeface="Source Sans Pro"/>
                          <a:sym typeface="Source Sans Pro"/>
                          <a:hlinkClick r:id="rId20"/>
                        </a:rPr>
                        <a:t>1095-B Design Sketch file(w Opt-in)</a:t>
                      </a:r>
                      <a:endParaRPr sz="1400" u="none" strike="noStrike" cap="none" dirty="0">
                        <a:solidFill>
                          <a:srgbClr val="3A3E3A"/>
                        </a:solidFill>
                      </a:endParaRPr>
                    </a:p>
                    <a:p>
                      <a:pPr marL="196850" marR="0" lvl="0" indent="-171450" algn="l" rtl="0">
                        <a:lnSpc>
                          <a:spcPct val="100000"/>
                        </a:lnSpc>
                        <a:spcBef>
                          <a:spcPts val="0"/>
                        </a:spcBef>
                        <a:spcAft>
                          <a:spcPts val="0"/>
                        </a:spcAft>
                        <a:buClr>
                          <a:srgbClr val="202120"/>
                        </a:buClr>
                        <a:buSzPct val="50000"/>
                        <a:buFont typeface="Wingdings" panose="05000000000000000000" pitchFamily="2" charset="2"/>
                        <a:buChar char="§"/>
                      </a:pPr>
                      <a:r>
                        <a:rPr lang="en-US" sz="1000" b="0" i="0" u="sng" strike="noStrike" cap="none" dirty="0">
                          <a:solidFill>
                            <a:schemeClr val="hlink"/>
                          </a:solidFill>
                          <a:latin typeface="Source Sans Pro"/>
                          <a:ea typeface="Source Sans Pro"/>
                          <a:cs typeface="Source Sans Pro"/>
                          <a:sym typeface="Source Sans Pro"/>
                          <a:hlinkClick r:id="rId21"/>
                        </a:rPr>
                        <a:t>Design review #2 deck</a:t>
                      </a:r>
                      <a:endParaRPr sz="1400" b="0" i="0" u="none" strike="noStrike" cap="none" dirty="0">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6/09/2022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Content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2"/>
                        </a:rPr>
                        <a:t>#42156</a:t>
                      </a:r>
                      <a:r>
                        <a:rPr lang="en-US" sz="1000" u="none" strike="noStrike" cap="none">
                          <a:latin typeface="Source Sans Pro"/>
                          <a:ea typeface="Source Sans Pro"/>
                          <a:cs typeface="Source Sans Pro"/>
                          <a:sym typeface="Source Sans Pro"/>
                        </a:rPr>
                        <a:t> Iterate on call center documents to include drafted opt-in designs and content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u="sng" dirty="0">
                          <a:solidFill>
                            <a:schemeClr val="hlink"/>
                          </a:solidFill>
                          <a:latin typeface="Source Sans Pro"/>
                          <a:ea typeface="Source Sans Pro"/>
                          <a:cs typeface="Source Sans Pro"/>
                          <a:sym typeface="Source Sans Pro"/>
                          <a:hlinkClick r:id="rId23"/>
                        </a:rPr>
                        <a:t>Product guide</a:t>
                      </a:r>
                      <a:endParaRPr sz="1400" u="none" strike="noStrike" cap="none" dirty="0">
                        <a:solidFill>
                          <a:srgbClr val="3A3E3A"/>
                        </a:solidFill>
                      </a:endParaRPr>
                    </a:p>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u="sng" dirty="0">
                          <a:solidFill>
                            <a:schemeClr val="hlink"/>
                          </a:solidFill>
                          <a:latin typeface="Source Sans Pro"/>
                          <a:ea typeface="Source Sans Pro"/>
                          <a:cs typeface="Source Sans Pro"/>
                          <a:sym typeface="Source Sans Pro"/>
                          <a:hlinkClick r:id="rId23"/>
                        </a:rPr>
                        <a:t>Paperless delivery notification</a:t>
                      </a:r>
                      <a:endParaRPr sz="1400" u="none" strike="noStrike" cap="none" dirty="0">
                        <a:solidFill>
                          <a:srgbClr val="3A3E3A"/>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Content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4"/>
                        </a:rPr>
                        <a:t>#42155</a:t>
                      </a:r>
                      <a:r>
                        <a:rPr lang="en-US" sz="1000" u="none" strike="noStrike" cap="none">
                          <a:latin typeface="Source Sans Pro"/>
                          <a:ea typeface="Source Sans Pro"/>
                          <a:cs typeface="Source Sans Pro"/>
                          <a:sym typeface="Source Sans Pro"/>
                        </a:rPr>
                        <a:t> Iterate on HEC documents with draft opt-in content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u="sng" dirty="0">
                          <a:solidFill>
                            <a:schemeClr val="hlink"/>
                          </a:solidFill>
                          <a:latin typeface="Source Sans Pro"/>
                          <a:ea typeface="Source Sans Pro"/>
                          <a:cs typeface="Source Sans Pro"/>
                          <a:sym typeface="Source Sans Pro"/>
                          <a:hlinkClick r:id="rId25"/>
                        </a:rPr>
                        <a:t>FAQ’s</a:t>
                      </a:r>
                      <a:r>
                        <a:rPr lang="en-US" sz="1000" dirty="0">
                          <a:solidFill>
                            <a:srgbClr val="3A3E3A"/>
                          </a:solidFill>
                          <a:latin typeface="Source Sans Pro"/>
                          <a:ea typeface="Source Sans Pro"/>
                          <a:cs typeface="Source Sans Pro"/>
                          <a:sym typeface="Source Sans Pro"/>
                        </a:rPr>
                        <a:t> </a:t>
                      </a:r>
                      <a:endParaRPr sz="1400" u="none" strike="noStrike" cap="none" dirty="0">
                        <a:solidFill>
                          <a:srgbClr val="3A3E3A"/>
                        </a:solidFill>
                      </a:endParaRPr>
                    </a:p>
                    <a:p>
                      <a:pPr marL="196850" marR="0" lvl="0" indent="-171450" algn="l" rtl="0">
                        <a:lnSpc>
                          <a:spcPct val="100000"/>
                        </a:lnSpc>
                        <a:spcBef>
                          <a:spcPts val="0"/>
                        </a:spcBef>
                        <a:spcAft>
                          <a:spcPts val="0"/>
                        </a:spcAft>
                        <a:buClr>
                          <a:schemeClr val="dk1"/>
                        </a:buClr>
                        <a:buSzPct val="50000"/>
                        <a:buFont typeface="Wingdings" panose="05000000000000000000" pitchFamily="2" charset="2"/>
                        <a:buChar char="§"/>
                      </a:pPr>
                      <a:r>
                        <a:rPr lang="en-US" sz="1000" u="sng" strike="noStrike" cap="none" dirty="0">
                          <a:solidFill>
                            <a:schemeClr val="hlink"/>
                          </a:solidFill>
                          <a:latin typeface="Source Sans Pro"/>
                          <a:ea typeface="Source Sans Pro"/>
                          <a:cs typeface="Source Sans Pro"/>
                          <a:sym typeface="Source Sans Pro"/>
                          <a:hlinkClick r:id="rId26"/>
                        </a:rPr>
                        <a:t>F</a:t>
                      </a:r>
                      <a:r>
                        <a:rPr lang="en-US" sz="1000" u="sng" dirty="0">
                          <a:solidFill>
                            <a:schemeClr val="hlink"/>
                          </a:solidFill>
                          <a:latin typeface="Source Sans Pro"/>
                          <a:ea typeface="Source Sans Pro"/>
                          <a:cs typeface="Source Sans Pro"/>
                          <a:sym typeface="Source Sans Pro"/>
                          <a:hlinkClick r:id="rId26"/>
                        </a:rPr>
                        <a:t>act sheet</a:t>
                      </a:r>
                      <a:endParaRPr sz="1400" u="none" strike="noStrike" cap="none" dirty="0">
                        <a:solidFill>
                          <a:srgbClr val="3A3E3A"/>
                        </a:solidFill>
                      </a:endParaRPr>
                    </a:p>
                    <a:p>
                      <a:pPr marL="196850" marR="0" lvl="0" indent="-171450" algn="l" rtl="0">
                        <a:lnSpc>
                          <a:spcPct val="100000"/>
                        </a:lnSpc>
                        <a:spcBef>
                          <a:spcPts val="0"/>
                        </a:spcBef>
                        <a:spcAft>
                          <a:spcPts val="0"/>
                        </a:spcAft>
                        <a:buClr>
                          <a:srgbClr val="202120"/>
                        </a:buClr>
                        <a:buSzPct val="50000"/>
                        <a:buFont typeface="Wingdings" panose="05000000000000000000" pitchFamily="2" charset="2"/>
                        <a:buChar char="§"/>
                      </a:pPr>
                      <a:r>
                        <a:rPr lang="en-US" sz="1000" u="sng" strike="noStrike" cap="none" dirty="0">
                          <a:solidFill>
                            <a:schemeClr val="hlink"/>
                          </a:solidFill>
                          <a:latin typeface="Source Sans Pro"/>
                          <a:ea typeface="Source Sans Pro"/>
                          <a:cs typeface="Source Sans Pro"/>
                          <a:sym typeface="Source Sans Pro"/>
                          <a:hlinkClick r:id="rId27"/>
                        </a:rPr>
                        <a:t>User guide</a:t>
                      </a:r>
                      <a:endParaRPr lang="en-US" sz="1000" u="sng" strike="noStrike" cap="none" dirty="0">
                        <a:solidFill>
                          <a:schemeClr val="hlink"/>
                        </a:solidFill>
                        <a:latin typeface="Source Sans Pro"/>
                        <a:ea typeface="Source Sans Pro"/>
                        <a:cs typeface="Source Sans Pro"/>
                        <a:sym typeface="Source Sans Pro"/>
                      </a:endParaRPr>
                    </a:p>
                    <a:p>
                      <a:pPr marL="196850" marR="0" lvl="0" indent="-171450" algn="l" rtl="0">
                        <a:lnSpc>
                          <a:spcPct val="100000"/>
                        </a:lnSpc>
                        <a:spcBef>
                          <a:spcPts val="0"/>
                        </a:spcBef>
                        <a:spcAft>
                          <a:spcPts val="0"/>
                        </a:spcAft>
                        <a:buClr>
                          <a:srgbClr val="202120"/>
                        </a:buClr>
                        <a:buSzPct val="50000"/>
                        <a:buFont typeface="Wingdings" panose="05000000000000000000" pitchFamily="2" charset="2"/>
                        <a:buChar char="§"/>
                      </a:pPr>
                      <a:r>
                        <a:rPr lang="en-US" sz="1000" u="sng" dirty="0">
                          <a:solidFill>
                            <a:schemeClr val="hlink"/>
                          </a:solidFill>
                          <a:latin typeface="Source Sans Pro"/>
                          <a:ea typeface="Source Sans Pro"/>
                          <a:cs typeface="Source Sans Pro"/>
                          <a:sym typeface="Source Sans Pro"/>
                          <a:hlinkClick r:id="rId28"/>
                        </a:rPr>
                        <a:t>Cover letter</a:t>
                      </a:r>
                      <a:endParaRPr sz="1000" dirty="0">
                        <a:solidFill>
                          <a:srgbClr val="3A3E3A"/>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651" name="Google Shape;651;g127d9e567cc_1_85"/>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4 Deliverables</a:t>
            </a:r>
            <a:endParaRPr sz="1800" b="0" i="0" u="none" strike="noStrike" cap="none">
              <a:solidFill>
                <a:schemeClr val="dk1"/>
              </a:solidFill>
              <a:latin typeface="Calibri"/>
              <a:ea typeface="Calibri"/>
              <a:cs typeface="Calibri"/>
              <a:sym typeface="Calibri"/>
            </a:endParaRPr>
          </a:p>
        </p:txBody>
      </p:sp>
      <p:sp>
        <p:nvSpPr>
          <p:cNvPr id="652" name="Google Shape;652;g127d9e567cc_1_8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5</a:t>
            </a:r>
            <a:endParaRPr/>
          </a:p>
        </p:txBody>
      </p:sp>
      <p:sp>
        <p:nvSpPr>
          <p:cNvPr id="659" name="Google Shape;659;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4 DEMO</a:t>
            </a:r>
            <a:endParaRPr/>
          </a:p>
        </p:txBody>
      </p:sp>
      <p:sp>
        <p:nvSpPr>
          <p:cNvPr id="660" name="Google Shape;660;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661" name="Google Shape;661;p2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dirty="0">
                <a:latin typeface="PT Serif"/>
                <a:ea typeface="PT Serif"/>
                <a:cs typeface="PT Serif"/>
                <a:sym typeface="PT Serif"/>
              </a:rPr>
              <a:t>Get to know the team</a:t>
            </a:r>
            <a:endParaRPr sz="3600" dirty="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2" name="Google Shape;192;p55"/>
          <p:cNvSpPr txBox="1"/>
          <p:nvPr/>
        </p:nvSpPr>
        <p:spPr>
          <a:xfrm>
            <a:off x="3893117" y="1740719"/>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t="11610" b="16390"/>
          <a:stretch/>
        </p:blipFill>
        <p:spPr>
          <a:xfrm>
            <a:off x="2147939" y="2177075"/>
            <a:ext cx="891768" cy="891768"/>
          </a:xfrm>
          <a:prstGeom prst="ellipse">
            <a:avLst/>
          </a:prstGeom>
          <a:noFill/>
          <a:ln>
            <a:noFill/>
          </a:ln>
        </p:spPr>
      </p:pic>
      <p:pic>
        <p:nvPicPr>
          <p:cNvPr id="195" name="Google Shape;195;p55"/>
          <p:cNvPicPr preferRelativeResize="0"/>
          <p:nvPr/>
        </p:nvPicPr>
        <p:blipFill rotWithShape="1">
          <a:blip r:embed="rId4">
            <a:alphaModFix/>
          </a:blip>
          <a:srcRect/>
          <a:stretch/>
        </p:blipFill>
        <p:spPr>
          <a:xfrm>
            <a:off x="2139644" y="4535323"/>
            <a:ext cx="900063" cy="900063"/>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7642085" y="2150698"/>
            <a:ext cx="900063" cy="900063"/>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9193566" y="2117001"/>
            <a:ext cx="900063" cy="900063"/>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10754084" y="2121123"/>
            <a:ext cx="906673" cy="906673"/>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7644384" y="4535424"/>
            <a:ext cx="906673" cy="906673"/>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9189720" y="4535424"/>
            <a:ext cx="906673" cy="906673"/>
          </a:xfrm>
          <a:prstGeom prst="ellipse">
            <a:avLst/>
          </a:prstGeom>
          <a:noFill/>
          <a:ln>
            <a:noFill/>
          </a:ln>
        </p:spPr>
      </p:pic>
      <p:sp>
        <p:nvSpPr>
          <p:cNvPr id="201" name="Google Shape;201;p55"/>
          <p:cNvSpPr txBox="1"/>
          <p:nvPr/>
        </p:nvSpPr>
        <p:spPr>
          <a:xfrm>
            <a:off x="2131133" y="3207745"/>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2" name="Google Shape;202;p55"/>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 Director</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10" name="Google Shape;210;p55"/>
          <p:cNvCxnSpPr/>
          <p:nvPr/>
        </p:nvCxnSpPr>
        <p:spPr>
          <a:xfrm>
            <a:off x="6460427" y="1623555"/>
            <a:ext cx="14242" cy="5043896"/>
          </a:xfrm>
          <a:prstGeom prst="straightConnector1">
            <a:avLst/>
          </a:prstGeom>
          <a:noFill/>
          <a:ln w="12700" cap="flat" cmpd="sng">
            <a:solidFill>
              <a:srgbClr val="C7C7C7"/>
            </a:solidFill>
            <a:prstDash val="solid"/>
            <a:miter lim="800000"/>
            <a:headEnd type="none" w="sm" len="sm"/>
            <a:tailEnd type="none" w="sm" len="sm"/>
          </a:ln>
        </p:spPr>
      </p:cxnSp>
      <p:sp>
        <p:nvSpPr>
          <p:cNvPr id="211" name="Google Shape;211;p55"/>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Munish Sikka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Washington DC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pic>
        <p:nvPicPr>
          <p:cNvPr id="212" name="Google Shape;212;p55"/>
          <p:cNvPicPr preferRelativeResize="0"/>
          <p:nvPr/>
        </p:nvPicPr>
        <p:blipFill rotWithShape="1">
          <a:blip r:embed="rId10">
            <a:alphaModFix/>
          </a:blip>
          <a:srcRect l="14184" t="16337" r="8959" b="12605"/>
          <a:stretch/>
        </p:blipFill>
        <p:spPr>
          <a:xfrm>
            <a:off x="447147" y="2148419"/>
            <a:ext cx="891768" cy="920424"/>
          </a:xfrm>
          <a:prstGeom prst="flowChartConnector">
            <a:avLst/>
          </a:prstGeom>
          <a:noFill/>
          <a:ln>
            <a:noFill/>
          </a:ln>
        </p:spPr>
      </p:pic>
      <p:pic>
        <p:nvPicPr>
          <p:cNvPr id="213" name="Google Shape;213;p55" descr="A person with a beard&#10;&#10;Description automatically generated with low confidence"/>
          <p:cNvPicPr preferRelativeResize="0"/>
          <p:nvPr/>
        </p:nvPicPr>
        <p:blipFill rotWithShape="1">
          <a:blip r:embed="rId11">
            <a:alphaModFix/>
          </a:blip>
          <a:srcRect l="14160" r="14004"/>
          <a:stretch/>
        </p:blipFill>
        <p:spPr>
          <a:xfrm>
            <a:off x="10753344" y="4535424"/>
            <a:ext cx="880529" cy="908764"/>
          </a:xfrm>
          <a:prstGeom prst="flowChartConnector">
            <a:avLst/>
          </a:prstGeom>
          <a:noFill/>
          <a:ln>
            <a:noFill/>
          </a:ln>
        </p:spPr>
      </p:pic>
      <p:sp>
        <p:nvSpPr>
          <p:cNvPr id="214" name="Google Shape;214;p55"/>
          <p:cNvSpPr txBox="1"/>
          <p:nvPr/>
        </p:nvSpPr>
        <p:spPr>
          <a:xfrm>
            <a:off x="10753343" y="5577840"/>
            <a:ext cx="1127677" cy="3231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i="0" u="none" strike="noStrike" cap="none">
                <a:solidFill>
                  <a:schemeClr val="dk2"/>
                </a:solidFill>
                <a:latin typeface="PT Serif"/>
                <a:ea typeface="PT Serif"/>
                <a:cs typeface="PT Serif"/>
                <a:sym typeface="PT Serif"/>
              </a:rPr>
              <a:t>Travis Hoffmann</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215" name="Google Shape;215;p55"/>
          <p:cNvSpPr txBox="1"/>
          <p:nvPr/>
        </p:nvSpPr>
        <p:spPr>
          <a:xfrm>
            <a:off x="3846393" y="3207745"/>
            <a:ext cx="151785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6" name="Google Shape;216;p55" descr="A person with a beard&#10;&#10;Description automatically generated with low confidence"/>
          <p:cNvPicPr preferRelativeResize="0"/>
          <p:nvPr/>
        </p:nvPicPr>
        <p:blipFill rotWithShape="1">
          <a:blip r:embed="rId12">
            <a:alphaModFix/>
          </a:blip>
          <a:srcRect r="213" b="21596"/>
          <a:stretch/>
        </p:blipFill>
        <p:spPr>
          <a:xfrm>
            <a:off x="3857595" y="2174473"/>
            <a:ext cx="900063" cy="942943"/>
          </a:xfrm>
          <a:prstGeom prst="flowChartConnector">
            <a:avLst/>
          </a:prstGeom>
          <a:noFill/>
          <a:ln>
            <a:noFill/>
          </a:ln>
        </p:spPr>
      </p:pic>
      <p:pic>
        <p:nvPicPr>
          <p:cNvPr id="217" name="Google Shape;217;p55" descr="A person wearing sunglasses&#10;&#10;Description automatically generated with medium confidence"/>
          <p:cNvPicPr preferRelativeResize="0"/>
          <p:nvPr/>
        </p:nvPicPr>
        <p:blipFill rotWithShape="1">
          <a:blip r:embed="rId13">
            <a:alphaModFix/>
          </a:blip>
          <a:srcRect/>
          <a:stretch/>
        </p:blipFill>
        <p:spPr>
          <a:xfrm>
            <a:off x="3885409" y="4533836"/>
            <a:ext cx="841059" cy="910240"/>
          </a:xfrm>
          <a:prstGeom prst="flowChartConnector">
            <a:avLst/>
          </a:prstGeom>
          <a:noFill/>
          <a:ln>
            <a:noFill/>
          </a:ln>
        </p:spPr>
      </p:pic>
      <p:pic>
        <p:nvPicPr>
          <p:cNvPr id="218" name="Google Shape;218;p55" descr="A picture containing person, person&#10;&#10;Description automatically generated"/>
          <p:cNvPicPr preferRelativeResize="0"/>
          <p:nvPr/>
        </p:nvPicPr>
        <p:blipFill rotWithShape="1">
          <a:blip r:embed="rId14">
            <a:alphaModFix/>
          </a:blip>
          <a:srcRect l="13914" r="13415" b="48591"/>
          <a:stretch/>
        </p:blipFill>
        <p:spPr>
          <a:xfrm>
            <a:off x="448056" y="4535424"/>
            <a:ext cx="1024121" cy="937158"/>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5"/>
        <p:cNvGrpSpPr/>
        <p:nvPr/>
      </p:nvGrpSpPr>
      <p:grpSpPr>
        <a:xfrm>
          <a:off x="0" y="0"/>
          <a:ext cx="0" cy="0"/>
          <a:chOff x="0" y="0"/>
          <a:chExt cx="0" cy="0"/>
        </a:xfrm>
      </p:grpSpPr>
      <p:graphicFrame>
        <p:nvGraphicFramePr>
          <p:cNvPr id="666" name="Google Shape;666;p68"/>
          <p:cNvGraphicFramePr/>
          <p:nvPr/>
        </p:nvGraphicFramePr>
        <p:xfrm>
          <a:off x="435089" y="1888500"/>
          <a:ext cx="2583075" cy="551375"/>
        </p:xfrm>
        <a:graphic>
          <a:graphicData uri="http://schemas.openxmlformats.org/drawingml/2006/table">
            <a:tbl>
              <a:tblPr firstRow="1" bandRow="1">
                <a:noFill/>
                <a:tableStyleId>{F6361984-450F-4A19-9162-32410F6C4896}</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Next sprint demo:</a:t>
                      </a:r>
                      <a:r>
                        <a:rPr lang="en-US" sz="1200" b="1" i="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June 28th  </a:t>
                      </a:r>
                      <a:endParaRPr sz="1400" u="none" strike="noStrike" cap="none"/>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667" name="Google Shape;667;p68"/>
          <p:cNvCxnSpPr/>
          <p:nvPr/>
        </p:nvCxnSpPr>
        <p:spPr>
          <a:xfrm>
            <a:off x="3332716" y="5769225"/>
            <a:ext cx="8085600" cy="0"/>
          </a:xfrm>
          <a:prstGeom prst="straightConnector1">
            <a:avLst/>
          </a:prstGeom>
          <a:noFill/>
          <a:ln w="9525" cap="flat" cmpd="sng">
            <a:solidFill>
              <a:srgbClr val="747C74"/>
            </a:solidFill>
            <a:prstDash val="dot"/>
            <a:round/>
            <a:headEnd type="none" w="sm" len="sm"/>
            <a:tailEnd type="none" w="sm" len="sm"/>
          </a:ln>
        </p:spPr>
      </p:cxnSp>
      <p:cxnSp>
        <p:nvCxnSpPr>
          <p:cNvPr id="668" name="Google Shape;668;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669" name="Google Shape;669;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a:solidFill>
                  <a:schemeClr val="dk1"/>
                </a:solidFill>
                <a:latin typeface="PT Serif"/>
                <a:ea typeface="PT Serif"/>
                <a:cs typeface="PT Serif"/>
                <a:sym typeface="PT Serif"/>
              </a:rPr>
              <a:t>Sprint 5 of Health Hub will focus on </a:t>
            </a:r>
            <a:endParaRPr sz="1400" b="0" i="0" u="none" strike="noStrike" cap="none">
              <a:solidFill>
                <a:srgbClr val="000000"/>
              </a:solidFill>
              <a:latin typeface="Arial"/>
              <a:ea typeface="Arial"/>
              <a:cs typeface="Arial"/>
              <a:sym typeface="Arial"/>
            </a:endParaRPr>
          </a:p>
        </p:txBody>
      </p:sp>
      <p:sp>
        <p:nvSpPr>
          <p:cNvPr id="670" name="Google Shape;670;p68"/>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a:solidFill>
                  <a:schemeClr val="dk2"/>
                </a:solidFill>
                <a:latin typeface="PT Serif"/>
                <a:ea typeface="PT Serif"/>
                <a:cs typeface="PT Serif"/>
                <a:sym typeface="PT Serif"/>
              </a:rPr>
              <a:t>*Stories subject to change during Sprint planning</a:t>
            </a:r>
            <a:endParaRPr sz="1400" b="0" i="0" u="none" strike="noStrike" cap="none">
              <a:solidFill>
                <a:srgbClr val="000000"/>
              </a:solidFill>
              <a:latin typeface="Arial"/>
              <a:ea typeface="Arial"/>
              <a:cs typeface="Arial"/>
              <a:sym typeface="Arial"/>
            </a:endParaRPr>
          </a:p>
        </p:txBody>
      </p:sp>
      <p:sp>
        <p:nvSpPr>
          <p:cNvPr id="671" name="Google Shape;671;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20</a:t>
            </a:fld>
            <a:endParaRPr>
              <a:latin typeface="Source Sans Pro"/>
              <a:ea typeface="Source Sans Pro"/>
              <a:cs typeface="Source Sans Pro"/>
              <a:sym typeface="Source Sans Pro"/>
            </a:endParaRPr>
          </a:p>
        </p:txBody>
      </p:sp>
      <p:sp>
        <p:nvSpPr>
          <p:cNvPr id="672" name="Google Shape;672;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5 – Health Hub</a:t>
            </a:r>
            <a:endParaRPr sz="1800" b="0" i="0" u="none" strike="noStrike" cap="none">
              <a:solidFill>
                <a:schemeClr val="dk1"/>
              </a:solidFill>
              <a:latin typeface="Calibri"/>
              <a:ea typeface="Calibri"/>
              <a:cs typeface="Calibri"/>
              <a:sym typeface="Calibri"/>
            </a:endParaRPr>
          </a:p>
        </p:txBody>
      </p:sp>
      <p:sp>
        <p:nvSpPr>
          <p:cNvPr id="673" name="Google Shape;673;p68"/>
          <p:cNvSpPr txBox="1"/>
          <p:nvPr/>
        </p:nvSpPr>
        <p:spPr>
          <a:xfrm>
            <a:off x="4079356" y="2532900"/>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IA Tree Test Monitoring</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IA Tree Test Synthesis</a:t>
            </a:r>
            <a:endParaRPr sz="1600" b="0" i="0" u="none" strike="noStrike" cap="none">
              <a:solidFill>
                <a:srgbClr val="000000"/>
              </a:solidFill>
              <a:latin typeface="PT Serif"/>
              <a:ea typeface="PT Serif"/>
              <a:cs typeface="PT Serif"/>
              <a:sym typeface="PT Serif"/>
            </a:endParaRPr>
          </a:p>
        </p:txBody>
      </p:sp>
      <p:sp>
        <p:nvSpPr>
          <p:cNvPr id="674" name="Google Shape;674;p68"/>
          <p:cNvSpPr txBox="1"/>
          <p:nvPr/>
        </p:nvSpPr>
        <p:spPr>
          <a:xfrm>
            <a:off x="3586659" y="2176674"/>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675" name="Google Shape;675;p68"/>
          <p:cNvSpPr txBox="1"/>
          <p:nvPr/>
        </p:nvSpPr>
        <p:spPr>
          <a:xfrm>
            <a:off x="4040231" y="3849696"/>
            <a:ext cx="6213900" cy="1615827"/>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dirty="0">
                <a:solidFill>
                  <a:schemeClr val="dk1"/>
                </a:solidFill>
                <a:latin typeface="PT Serif"/>
                <a:ea typeface="PT Serif"/>
                <a:cs typeface="PT Serif"/>
                <a:sym typeface="PT Serif"/>
              </a:rPr>
              <a:t>1095-B Blockers</a:t>
            </a:r>
            <a:endParaRPr sz="1600" dirty="0">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dirty="0">
                <a:solidFill>
                  <a:schemeClr val="dk1"/>
                </a:solidFill>
                <a:latin typeface="PT Serif"/>
                <a:ea typeface="PT Serif"/>
                <a:cs typeface="PT Serif"/>
                <a:sym typeface="PT Serif"/>
              </a:rPr>
              <a:t>Opt-in component</a:t>
            </a:r>
            <a:endParaRPr sz="1600" b="0" i="0" u="none" strike="noStrike" cap="none" dirty="0">
              <a:solidFill>
                <a:schemeClr val="dk1"/>
              </a:solidFill>
              <a:latin typeface="PT Serif"/>
              <a:ea typeface="PT Serif"/>
              <a:cs typeface="PT Serif"/>
              <a:sym typeface="PT Serif"/>
            </a:endParaRPr>
          </a:p>
          <a:p>
            <a:pPr marL="971550" marR="0" lvl="4" indent="-304800" algn="l" rtl="0">
              <a:lnSpc>
                <a:spcPct val="100000"/>
              </a:lnSpc>
              <a:spcBef>
                <a:spcPts val="600"/>
              </a:spcBef>
              <a:spcAft>
                <a:spcPts val="0"/>
              </a:spcAft>
              <a:buClr>
                <a:schemeClr val="accent2"/>
              </a:buClr>
              <a:buSzPct val="50000"/>
              <a:buFont typeface="Wingdings" panose="05000000000000000000" pitchFamily="2" charset="2"/>
              <a:buChar char="§"/>
            </a:pPr>
            <a:r>
              <a:rPr lang="en-US" sz="1600" dirty="0">
                <a:solidFill>
                  <a:schemeClr val="dk1"/>
                </a:solidFill>
                <a:latin typeface="PT Serif"/>
                <a:ea typeface="PT Serif"/>
                <a:cs typeface="PT Serif"/>
                <a:sym typeface="PT Serif"/>
              </a:rPr>
              <a:t>Low fidelity options – visuals</a:t>
            </a:r>
            <a:endParaRPr sz="1600" dirty="0">
              <a:solidFill>
                <a:schemeClr val="dk1"/>
              </a:solidFill>
              <a:latin typeface="PT Serif"/>
              <a:ea typeface="PT Serif"/>
              <a:cs typeface="PT Serif"/>
              <a:sym typeface="PT Serif"/>
            </a:endParaRPr>
          </a:p>
          <a:p>
            <a:pPr marL="971550" marR="0" lvl="4" indent="-304800" algn="l" rtl="0">
              <a:lnSpc>
                <a:spcPct val="100000"/>
              </a:lnSpc>
              <a:spcBef>
                <a:spcPts val="600"/>
              </a:spcBef>
              <a:spcAft>
                <a:spcPts val="0"/>
              </a:spcAft>
              <a:buClr>
                <a:schemeClr val="accent2"/>
              </a:buClr>
              <a:buSzPct val="50000"/>
              <a:buFont typeface="Wingdings" panose="05000000000000000000" pitchFamily="2" charset="2"/>
              <a:buChar char="§"/>
            </a:pPr>
            <a:r>
              <a:rPr lang="en-US" sz="1600" dirty="0">
                <a:solidFill>
                  <a:schemeClr val="dk1"/>
                </a:solidFill>
                <a:latin typeface="PT Serif"/>
                <a:ea typeface="PT Serif"/>
                <a:cs typeface="PT Serif"/>
                <a:sym typeface="PT Serif"/>
              </a:rPr>
              <a:t>Discuss with VA Notify team</a:t>
            </a:r>
            <a:endParaRPr sz="1600" dirty="0">
              <a:solidFill>
                <a:schemeClr val="dk1"/>
              </a:solidFill>
              <a:latin typeface="PT Serif"/>
              <a:ea typeface="PT Serif"/>
              <a:cs typeface="PT Serif"/>
              <a:sym typeface="PT Serif"/>
            </a:endParaRPr>
          </a:p>
          <a:p>
            <a:pPr marL="971550" marR="0" lvl="4" indent="-304800" algn="l" rtl="0">
              <a:lnSpc>
                <a:spcPct val="100000"/>
              </a:lnSpc>
              <a:spcBef>
                <a:spcPts val="600"/>
              </a:spcBef>
              <a:spcAft>
                <a:spcPts val="0"/>
              </a:spcAft>
              <a:buClr>
                <a:schemeClr val="accent2"/>
              </a:buClr>
              <a:buSzPct val="50000"/>
              <a:buFont typeface="Wingdings" panose="05000000000000000000" pitchFamily="2" charset="2"/>
              <a:buChar char="§"/>
            </a:pPr>
            <a:r>
              <a:rPr lang="en-US" sz="1600" dirty="0">
                <a:solidFill>
                  <a:schemeClr val="dk1"/>
                </a:solidFill>
                <a:latin typeface="PT Serif"/>
                <a:ea typeface="PT Serif"/>
                <a:cs typeface="PT Serif"/>
                <a:sym typeface="PT Serif"/>
              </a:rPr>
              <a:t>Process map</a:t>
            </a:r>
            <a:endParaRPr sz="1600" dirty="0">
              <a:solidFill>
                <a:schemeClr val="dk1"/>
              </a:solidFill>
              <a:latin typeface="PT Serif"/>
              <a:ea typeface="PT Serif"/>
              <a:cs typeface="PT Serif"/>
              <a:sym typeface="PT Serif"/>
            </a:endParaRPr>
          </a:p>
        </p:txBody>
      </p:sp>
      <p:sp>
        <p:nvSpPr>
          <p:cNvPr id="676" name="Google Shape;676;p68"/>
          <p:cNvSpPr txBox="1"/>
          <p:nvPr/>
        </p:nvSpPr>
        <p:spPr>
          <a:xfrm>
            <a:off x="3586596" y="3480707"/>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77" name="Google Shape;677;p6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4"/>
          <p:cNvSpPr txBox="1">
            <a:spLocks noGrp="1"/>
          </p:cNvSpPr>
          <p:nvPr>
            <p:ph type="ctrTitle"/>
          </p:nvPr>
        </p:nvSpPr>
        <p:spPr>
          <a:xfrm>
            <a:off x="328730" y="2667102"/>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684" name="Google Shape;684;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4 DEMO</a:t>
            </a:r>
            <a:endParaRPr/>
          </a:p>
        </p:txBody>
      </p:sp>
      <p:sp>
        <p:nvSpPr>
          <p:cNvPr id="685" name="Google Shape;685;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686" name="Google Shape;686;p2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0"/>
        <p:cNvGrpSpPr/>
        <p:nvPr/>
      </p:nvGrpSpPr>
      <p:grpSpPr>
        <a:xfrm>
          <a:off x="0" y="0"/>
          <a:ext cx="0" cy="0"/>
          <a:chOff x="0" y="0"/>
          <a:chExt cx="0" cy="0"/>
        </a:xfrm>
      </p:grpSpPr>
      <p:sp>
        <p:nvSpPr>
          <p:cNvPr id="691" name="Google Shape;691;p28"/>
          <p:cNvSpPr txBox="1">
            <a:spLocks noGrp="1"/>
          </p:cNvSpPr>
          <p:nvPr>
            <p:ph type="title"/>
          </p:nvPr>
        </p:nvSpPr>
        <p:spPr>
          <a:xfrm>
            <a:off x="411480" y="713232"/>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Project risks and mitigation strategies (1 of 2)</a:t>
            </a:r>
            <a:endParaRPr dirty="0"/>
          </a:p>
        </p:txBody>
      </p:sp>
      <p:graphicFrame>
        <p:nvGraphicFramePr>
          <p:cNvPr id="692" name="Google Shape;692;p28"/>
          <p:cNvGraphicFramePr/>
          <p:nvPr/>
        </p:nvGraphicFramePr>
        <p:xfrm>
          <a:off x="405935" y="1240033"/>
          <a:ext cx="11353775" cy="5532305"/>
        </p:xfrm>
        <a:graphic>
          <a:graphicData uri="http://schemas.openxmlformats.org/drawingml/2006/table">
            <a:tbl>
              <a:tblPr>
                <a:noFill/>
                <a:tableStyleId>{4B108295-1464-400F-BA3B-3F16B66AF796}</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693" name="Google Shape;693;p28"/>
          <p:cNvGrpSpPr/>
          <p:nvPr/>
        </p:nvGrpSpPr>
        <p:grpSpPr>
          <a:xfrm>
            <a:off x="419100" y="1427054"/>
            <a:ext cx="11353099" cy="230697"/>
            <a:chOff x="419100" y="1737020"/>
            <a:chExt cx="11353099" cy="230697"/>
          </a:xfrm>
        </p:grpSpPr>
        <p:cxnSp>
          <p:nvCxnSpPr>
            <p:cNvPr id="694" name="Google Shape;694;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695" name="Google Shape;695;p28"/>
            <p:cNvCxnSpPr/>
            <p:nvPr/>
          </p:nvCxnSpPr>
          <p:spPr>
            <a:xfrm>
              <a:off x="7651341" y="1737020"/>
              <a:ext cx="1147219" cy="0"/>
            </a:xfrm>
            <a:prstGeom prst="straightConnector1">
              <a:avLst/>
            </a:prstGeom>
            <a:noFill/>
            <a:ln w="12700" cap="flat" cmpd="sng">
              <a:solidFill>
                <a:schemeClr val="dk1"/>
              </a:solidFill>
              <a:prstDash val="solid"/>
              <a:round/>
              <a:headEnd type="none" w="sm" len="sm"/>
              <a:tailEnd type="none" w="sm" len="sm"/>
            </a:ln>
          </p:spPr>
        </p:cxnSp>
      </p:grpSp>
      <p:sp>
        <p:nvSpPr>
          <p:cNvPr id="696" name="Google Shape;696;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697" name="Google Shape;697;p28"/>
          <p:cNvSpPr/>
          <p:nvPr/>
        </p:nvSpPr>
        <p:spPr>
          <a:xfrm>
            <a:off x="9081573" y="2445569"/>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8" name="Google Shape;698;p28"/>
          <p:cNvSpPr/>
          <p:nvPr/>
        </p:nvSpPr>
        <p:spPr>
          <a:xfrm>
            <a:off x="9081575" y="510844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9" name="Google Shape;699;p28"/>
          <p:cNvSpPr/>
          <p:nvPr/>
        </p:nvSpPr>
        <p:spPr>
          <a:xfrm>
            <a:off x="9081574" y="186671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0" name="Google Shape;700;p28"/>
          <p:cNvSpPr/>
          <p:nvPr/>
        </p:nvSpPr>
        <p:spPr>
          <a:xfrm>
            <a:off x="9081573" y="3109854"/>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1" name="Google Shape;701;p28"/>
          <p:cNvSpPr/>
          <p:nvPr/>
        </p:nvSpPr>
        <p:spPr>
          <a:xfrm>
            <a:off x="9081573" y="6135162"/>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2" name="Google Shape;702;p28"/>
          <p:cNvSpPr/>
          <p:nvPr/>
        </p:nvSpPr>
        <p:spPr>
          <a:xfrm>
            <a:off x="9081573" y="4235850"/>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6"/>
        <p:cNvGrpSpPr/>
        <p:nvPr/>
      </p:nvGrpSpPr>
      <p:grpSpPr>
        <a:xfrm>
          <a:off x="0" y="0"/>
          <a:ext cx="0" cy="0"/>
          <a:chOff x="0" y="0"/>
          <a:chExt cx="0" cy="0"/>
        </a:xfrm>
      </p:grpSpPr>
      <p:sp>
        <p:nvSpPr>
          <p:cNvPr id="707" name="Google Shape;707;g12f1c5688cb_3_0"/>
          <p:cNvSpPr txBox="1">
            <a:spLocks noGrp="1"/>
          </p:cNvSpPr>
          <p:nvPr>
            <p:ph type="title"/>
          </p:nvPr>
        </p:nvSpPr>
        <p:spPr>
          <a:xfrm>
            <a:off x="319486" y="373490"/>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708" name="Google Shape;708;g12f1c5688cb_3_0"/>
          <p:cNvGraphicFramePr/>
          <p:nvPr/>
        </p:nvGraphicFramePr>
        <p:xfrm>
          <a:off x="405935" y="1240033"/>
          <a:ext cx="11353775" cy="1622880"/>
        </p:xfrm>
        <a:graphic>
          <a:graphicData uri="http://schemas.openxmlformats.org/drawingml/2006/table">
            <a:tbl>
              <a:tblPr>
                <a:noFill/>
                <a:tableStyleId>{4B108295-1464-400F-BA3B-3F16B66AF796}</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5/16/22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5/26/22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Legal review required for 1095-B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Opt-in is being built by VA Profile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Post-MVP enhancement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709" name="Google Shape;709;g12f1c5688cb_3_0"/>
          <p:cNvGrpSpPr/>
          <p:nvPr/>
        </p:nvGrpSpPr>
        <p:grpSpPr>
          <a:xfrm>
            <a:off x="419100" y="1427054"/>
            <a:ext cx="11353200" cy="230725"/>
            <a:chOff x="419100" y="1737020"/>
            <a:chExt cx="11353200" cy="230725"/>
          </a:xfrm>
        </p:grpSpPr>
        <p:cxnSp>
          <p:nvCxnSpPr>
            <p:cNvPr id="710" name="Google Shape;710;g12f1c5688cb_3_0"/>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711" name="Google Shape;711;g12f1c5688cb_3_0"/>
            <p:cNvCxnSpPr/>
            <p:nvPr/>
          </p:nvCxnSpPr>
          <p:spPr>
            <a:xfrm>
              <a:off x="7651341" y="1737020"/>
              <a:ext cx="1147200" cy="0"/>
            </a:xfrm>
            <a:prstGeom prst="straightConnector1">
              <a:avLst/>
            </a:prstGeom>
            <a:noFill/>
            <a:ln w="12700" cap="flat" cmpd="sng">
              <a:solidFill>
                <a:schemeClr val="dk1"/>
              </a:solidFill>
              <a:prstDash val="solid"/>
              <a:round/>
              <a:headEnd type="none" w="sm" len="sm"/>
              <a:tailEnd type="none" w="sm" len="sm"/>
            </a:ln>
          </p:spPr>
        </p:cxnSp>
      </p:grpSp>
      <p:sp>
        <p:nvSpPr>
          <p:cNvPr id="712" name="Google Shape;712;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13" name="Google Shape;713;g12f1c5688cb_3_0"/>
          <p:cNvSpPr/>
          <p:nvPr/>
        </p:nvSpPr>
        <p:spPr>
          <a:xfrm>
            <a:off x="9081573" y="2583719"/>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4" name="Google Shape;714;g12f1c5688cb_3_0"/>
          <p:cNvSpPr/>
          <p:nvPr/>
        </p:nvSpPr>
        <p:spPr>
          <a:xfrm>
            <a:off x="9081574" y="186671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5" name="Google Shape;715;g12f1c5688cb_3_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9"/>
        <p:cNvGrpSpPr/>
        <p:nvPr/>
      </p:nvGrpSpPr>
      <p:grpSpPr>
        <a:xfrm>
          <a:off x="0" y="0"/>
          <a:ext cx="0" cy="0"/>
          <a:chOff x="0" y="0"/>
          <a:chExt cx="0" cy="0"/>
        </a:xfrm>
      </p:grpSpPr>
      <p:graphicFrame>
        <p:nvGraphicFramePr>
          <p:cNvPr id="720" name="Google Shape;720;p25"/>
          <p:cNvGraphicFramePr/>
          <p:nvPr>
            <p:extLst>
              <p:ext uri="{D42A27DB-BD31-4B8C-83A1-F6EECF244321}">
                <p14:modId xmlns:p14="http://schemas.microsoft.com/office/powerpoint/2010/main" val="1065656398"/>
              </p:ext>
            </p:extLst>
          </p:nvPr>
        </p:nvGraphicFramePr>
        <p:xfrm>
          <a:off x="6678388" y="2223812"/>
          <a:ext cx="4843075" cy="2584200"/>
        </p:xfrm>
        <a:graphic>
          <a:graphicData uri="http://schemas.openxmlformats.org/drawingml/2006/table">
            <a:tbl>
              <a:tblPr firstRow="1" bandRow="1">
                <a:noFill/>
                <a:tableStyleId>{F6361984-450F-4A19-9162-32410F6C4896}</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dirty="0">
                          <a:solidFill>
                            <a:schemeClr val="dk1"/>
                          </a:solidFill>
                          <a:latin typeface="PT Serif"/>
                          <a:ea typeface="PT Serif"/>
                          <a:cs typeface="PT Serif"/>
                          <a:sym typeface="PT Serif"/>
                        </a:rPr>
                        <a:t>Velocity details</a:t>
                      </a:r>
                      <a:endParaRPr sz="1400" u="none" strike="noStrike" cap="none" dirty="0"/>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dirty="0">
                          <a:solidFill>
                            <a:schemeClr val="dk2"/>
                          </a:solidFill>
                          <a:latin typeface="Source Sans Pro"/>
                          <a:ea typeface="Source Sans Pro"/>
                          <a:cs typeface="Source Sans Pro"/>
                          <a:sym typeface="Source Sans Pro"/>
                        </a:rPr>
                        <a:t>Velocity estimated in story points, using Fibonacci</a:t>
                      </a:r>
                      <a:endParaRPr sz="1400" u="none" strike="noStrike" cap="none" dirty="0"/>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dirty="0">
                          <a:solidFill>
                            <a:schemeClr val="dk2"/>
                          </a:solidFill>
                          <a:latin typeface="Source Sans Pro"/>
                          <a:ea typeface="Source Sans Pro"/>
                          <a:cs typeface="Source Sans Pro"/>
                          <a:sym typeface="Source Sans Pro"/>
                        </a:rPr>
                        <a:t>Velocity in Sprint 4 accounted for 6 team members</a:t>
                      </a:r>
                      <a:endParaRPr sz="1200" b="0" u="none" strike="noStrike" cap="none" dirty="0">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dirty="0">
                          <a:solidFill>
                            <a:schemeClr val="dk2"/>
                          </a:solidFill>
                          <a:latin typeface="Source Sans Pro"/>
                          <a:ea typeface="Source Sans Pro"/>
                          <a:cs typeface="Source Sans Pro"/>
                          <a:sym typeface="Source Sans Pro"/>
                        </a:rPr>
                        <a:t>44 total story points were completed;  Team committed to 39 story points  at beginning of the sprint.  </a:t>
                      </a:r>
                      <a:endParaRPr sz="1200" b="0" i="0" u="none" strike="noStrike" cap="none" dirty="0">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dirty="0">
                          <a:solidFill>
                            <a:schemeClr val="dk2"/>
                          </a:solidFill>
                          <a:latin typeface="Source Sans Pro"/>
                          <a:ea typeface="Source Sans Pro"/>
                          <a:cs typeface="Source Sans Pro"/>
                          <a:sym typeface="Source Sans Pro"/>
                        </a:rPr>
                        <a:t>2 Stories added (5) off boarding Jordan and submitting sitewide / Content IA ticket</a:t>
                      </a:r>
                      <a:endParaRPr dirty="0"/>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dirty="0">
                          <a:solidFill>
                            <a:schemeClr val="dk2"/>
                          </a:solidFill>
                          <a:latin typeface="Source Sans Pro"/>
                          <a:ea typeface="Source Sans Pro"/>
                          <a:cs typeface="Source Sans Pro"/>
                          <a:sym typeface="Source Sans Pro"/>
                        </a:rPr>
                        <a:t>4 stories blocked (0) pending IRS accessibility solution</a:t>
                      </a:r>
                      <a:endParaRPr dirty="0"/>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721" name="Google Shape;721;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24</a:t>
            </a:fld>
            <a:endParaRPr sz="1200" b="0" i="0" u="none" strike="noStrike" cap="none">
              <a:solidFill>
                <a:srgbClr val="8F8F8F"/>
              </a:solidFill>
              <a:latin typeface="Source Sans Pro"/>
              <a:ea typeface="Source Sans Pro"/>
              <a:cs typeface="Source Sans Pro"/>
              <a:sym typeface="Source Sans Pro"/>
            </a:endParaRPr>
          </a:p>
        </p:txBody>
      </p:sp>
      <p:sp>
        <p:nvSpPr>
          <p:cNvPr id="722" name="Google Shape;722;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723" name="Google Shape;723;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a:solidFill>
                  <a:schemeClr val="dk1"/>
                </a:solidFill>
                <a:latin typeface="PT Serif"/>
                <a:ea typeface="PT Serif"/>
                <a:cs typeface="PT Serif"/>
                <a:sym typeface="PT Serif"/>
              </a:rPr>
              <a:t>Health Hub Team velocity</a:t>
            </a:r>
            <a:endParaRPr sz="1400" b="0" i="0" u="none" strike="noStrike" cap="none">
              <a:solidFill>
                <a:srgbClr val="000000"/>
              </a:solidFill>
              <a:latin typeface="Arial"/>
              <a:ea typeface="Arial"/>
              <a:cs typeface="Arial"/>
              <a:sym typeface="Arial"/>
            </a:endParaRPr>
          </a:p>
        </p:txBody>
      </p:sp>
      <p:sp>
        <p:nvSpPr>
          <p:cNvPr id="724" name="Google Shape;724;p2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pic>
        <p:nvPicPr>
          <p:cNvPr id="726" name="Google Shape;726;p25"/>
          <p:cNvPicPr preferRelativeResize="0"/>
          <p:nvPr/>
        </p:nvPicPr>
        <p:blipFill rotWithShape="1">
          <a:blip r:embed="rId3">
            <a:alphaModFix/>
          </a:blip>
          <a:srcRect/>
          <a:stretch/>
        </p:blipFill>
        <p:spPr>
          <a:xfrm>
            <a:off x="419100" y="2526504"/>
            <a:ext cx="5652137" cy="2942935"/>
          </a:xfrm>
          <a:prstGeom prst="rect">
            <a:avLst/>
          </a:prstGeom>
          <a:noFill/>
          <a:ln>
            <a:noFill/>
          </a:ln>
        </p:spPr>
      </p:pic>
      <p:sp>
        <p:nvSpPr>
          <p:cNvPr id="727" name="Google Shape;727;p25"/>
          <p:cNvSpPr/>
          <p:nvPr/>
        </p:nvSpPr>
        <p:spPr>
          <a:xfrm>
            <a:off x="3487623" y="3077425"/>
            <a:ext cx="801635" cy="1841091"/>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728" name="Google Shape;728;p25"/>
          <p:cNvCxnSpPr>
            <a:stCxn id="727" idx="3"/>
          </p:cNvCxnSpPr>
          <p:nvPr/>
        </p:nvCxnSpPr>
        <p:spPr>
          <a:xfrm rot="10800000" flipH="1">
            <a:off x="4289258" y="2372271"/>
            <a:ext cx="2469000" cy="1625700"/>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734" name="Google Shape;734;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cxnSp>
        <p:nvCxnSpPr>
          <p:cNvPr id="740" name="Google Shape;740;p16"/>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41" name="Google Shape;741;p16"/>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42" name="Google Shape;742;p1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26</a:t>
            </a:fld>
            <a:endParaRPr sz="1200" b="0" i="0" u="none" strike="noStrike" cap="none">
              <a:solidFill>
                <a:srgbClr val="8A8A8A"/>
              </a:solidFill>
              <a:latin typeface="Source Sans Pro"/>
              <a:ea typeface="Source Sans Pro"/>
              <a:cs typeface="Source Sans Pro"/>
              <a:sym typeface="Source Sans Pro"/>
            </a:endParaRPr>
          </a:p>
        </p:txBody>
      </p:sp>
      <p:sp>
        <p:nvSpPr>
          <p:cNvPr id="743" name="Google Shape;743;p16"/>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44" name="Google Shape;744;p1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D</a:t>
            </a:r>
            <a:endParaRPr sz="1400" b="0" i="0" u="none" strike="noStrike" cap="none">
              <a:solidFill>
                <a:srgbClr val="000000"/>
              </a:solidFill>
              <a:latin typeface="Arial"/>
              <a:ea typeface="Arial"/>
              <a:cs typeface="Arial"/>
              <a:sym typeface="Arial"/>
            </a:endParaRPr>
          </a:p>
        </p:txBody>
      </p:sp>
      <p:sp>
        <p:nvSpPr>
          <p:cNvPr id="745" name="Google Shape;745;p16"/>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46" name="Google Shape;746;p16"/>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47" name="Google Shape;747;p16"/>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48" name="Google Shape;748;p1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
        <p:nvSpPr>
          <p:cNvPr id="749" name="Google Shape;749;p16"/>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cxnSp>
        <p:nvCxnSpPr>
          <p:cNvPr id="755" name="Google Shape;755;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56" name="Google Shape;756;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57" name="Google Shape;757;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27</a:t>
            </a:fld>
            <a:endParaRPr sz="1200" b="0" i="0" u="none" strike="noStrike" cap="none">
              <a:solidFill>
                <a:srgbClr val="8A8A8A"/>
              </a:solidFill>
              <a:latin typeface="Source Sans Pro"/>
              <a:ea typeface="Source Sans Pro"/>
              <a:cs typeface="Source Sans Pro"/>
              <a:sym typeface="Source Sans Pro"/>
            </a:endParaRPr>
          </a:p>
        </p:txBody>
      </p:sp>
      <p:sp>
        <p:nvSpPr>
          <p:cNvPr id="758" name="Google Shape;758;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59" name="Google Shape;759;p17"/>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760" name="Google Shape;760;p17"/>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61" name="Google Shape;761;p17"/>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62" name="Google Shape;762;p17"/>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63" name="Google Shape;763;p1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
        <p:nvSpPr>
          <p:cNvPr id="764" name="Google Shape;764;p1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cxnSp>
        <p:nvCxnSpPr>
          <p:cNvPr id="770" name="Google Shape;770;p70"/>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71" name="Google Shape;771;p70"/>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72" name="Google Shape;772;p7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a:solidFill>
                <a:srgbClr val="8A8A8A"/>
              </a:solidFill>
              <a:latin typeface="Source Sans Pro"/>
              <a:ea typeface="Source Sans Pro"/>
              <a:cs typeface="Source Sans Pro"/>
              <a:sym typeface="Source Sans Pro"/>
            </a:endParaRPr>
          </a:p>
        </p:txBody>
      </p:sp>
      <p:sp>
        <p:nvSpPr>
          <p:cNvPr id="773" name="Google Shape;773;p70"/>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74" name="Google Shape;774;p7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75" name="Google Shape;775;p7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776" name="Google Shape;776;p70"/>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77" name="Google Shape;777;p70"/>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78" name="Google Shape;778;p70"/>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79" name="Google Shape;779;p7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cxnSp>
        <p:nvCxnSpPr>
          <p:cNvPr id="785" name="Google Shape;785;p18"/>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86" name="Google Shape;786;p18"/>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87" name="Google Shape;787;p1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29</a:t>
            </a:fld>
            <a:endParaRPr sz="1200" b="0" i="0" u="none" strike="noStrike" cap="none">
              <a:solidFill>
                <a:srgbClr val="8A8A8A"/>
              </a:solidFill>
              <a:latin typeface="Source Sans Pro"/>
              <a:ea typeface="Source Sans Pro"/>
              <a:cs typeface="Source Sans Pro"/>
              <a:sym typeface="Source Sans Pro"/>
            </a:endParaRPr>
          </a:p>
        </p:txBody>
      </p:sp>
      <p:sp>
        <p:nvSpPr>
          <p:cNvPr id="788" name="Google Shape;788;p18"/>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m</a:t>
            </a:r>
            <a:endParaRPr sz="2800" b="0" i="0" u="none" strike="noStrike" cap="none">
              <a:solidFill>
                <a:schemeClr val="dk1"/>
              </a:solidFill>
              <a:latin typeface="PT Serif"/>
              <a:ea typeface="PT Serif"/>
              <a:cs typeface="PT Serif"/>
              <a:sym typeface="PT Serif"/>
            </a:endParaRPr>
          </a:p>
        </p:txBody>
      </p:sp>
      <p:sp>
        <p:nvSpPr>
          <p:cNvPr id="789" name="Google Shape;789;p18"/>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790" name="Google Shape;790;p1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791" name="Google Shape;791;p18"/>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92" name="Google Shape;792;p18"/>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93" name="Google Shape;793;p18"/>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94" name="Google Shape;794;p1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3"/>
        <p:cNvGrpSpPr/>
        <p:nvPr/>
      </p:nvGrpSpPr>
      <p:grpSpPr>
        <a:xfrm>
          <a:off x="0" y="0"/>
          <a:ext cx="0" cy="0"/>
          <a:chOff x="0" y="0"/>
          <a:chExt cx="0" cy="0"/>
        </a:xfrm>
      </p:grpSpPr>
      <p:sp>
        <p:nvSpPr>
          <p:cNvPr id="224" name="Google Shape;224;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5" name="Google Shape;225;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4 DEMO</a:t>
            </a:r>
            <a:endParaRPr sz="1400" b="0" i="0" u="none" strike="noStrike" cap="none">
              <a:solidFill>
                <a:schemeClr val="dk2"/>
              </a:solidFill>
              <a:latin typeface="Arial"/>
              <a:ea typeface="Arial"/>
              <a:cs typeface="Arial"/>
              <a:sym typeface="Arial"/>
            </a:endParaRPr>
          </a:p>
        </p:txBody>
      </p:sp>
      <p:grpSp>
        <p:nvGrpSpPr>
          <p:cNvPr id="226" name="Google Shape;226;p3"/>
          <p:cNvGrpSpPr/>
          <p:nvPr/>
        </p:nvGrpSpPr>
        <p:grpSpPr>
          <a:xfrm>
            <a:off x="5638800" y="-7257"/>
            <a:ext cx="6560457" cy="6887028"/>
            <a:chOff x="5638800" y="0"/>
            <a:chExt cx="6560457" cy="6887028"/>
          </a:xfrm>
        </p:grpSpPr>
        <p:grpSp>
          <p:nvGrpSpPr>
            <p:cNvPr id="227" name="Google Shape;227;p3"/>
            <p:cNvGrpSpPr/>
            <p:nvPr/>
          </p:nvGrpSpPr>
          <p:grpSpPr>
            <a:xfrm>
              <a:off x="6094945" y="0"/>
              <a:ext cx="6104312" cy="6887028"/>
              <a:chOff x="5219700" y="0"/>
              <a:chExt cx="6972300" cy="6887028"/>
            </a:xfrm>
          </p:grpSpPr>
          <p:sp>
            <p:nvSpPr>
              <p:cNvPr id="228" name="Google Shape;228;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29" name="Google Shape;229;p3"/>
              <p:cNvGrpSpPr/>
              <p:nvPr/>
            </p:nvGrpSpPr>
            <p:grpSpPr>
              <a:xfrm>
                <a:off x="5219700" y="0"/>
                <a:ext cx="6972300" cy="6887028"/>
                <a:chOff x="5219700" y="0"/>
                <a:chExt cx="6972300" cy="6682968"/>
              </a:xfrm>
            </p:grpSpPr>
            <p:sp>
              <p:nvSpPr>
                <p:cNvPr id="230" name="Google Shape;230;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1" name="Google Shape;231;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32" name="Google Shape;232;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3" name="Google Shape;233;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34" name="Google Shape;234;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5" name="Google Shape;235;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36" name="Google Shape;236;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37" name="Google Shape;237;p3"/>
          <p:cNvGrpSpPr/>
          <p:nvPr/>
        </p:nvGrpSpPr>
        <p:grpSpPr>
          <a:xfrm>
            <a:off x="6547644" y="866320"/>
            <a:ext cx="4105095" cy="1335945"/>
            <a:chOff x="409856" y="3855788"/>
            <a:chExt cx="4105095" cy="1335945"/>
          </a:xfrm>
        </p:grpSpPr>
        <p:sp>
          <p:nvSpPr>
            <p:cNvPr id="238" name="Google Shape;238;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39" name="Google Shape;239;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0" name="Google Shape;240;p3"/>
          <p:cNvGrpSpPr/>
          <p:nvPr/>
        </p:nvGrpSpPr>
        <p:grpSpPr>
          <a:xfrm>
            <a:off x="6547644" y="3217666"/>
            <a:ext cx="3875559" cy="1077547"/>
            <a:chOff x="4391305" y="3852592"/>
            <a:chExt cx="3875559" cy="1077547"/>
          </a:xfrm>
        </p:grpSpPr>
        <p:sp>
          <p:nvSpPr>
            <p:cNvPr id="241" name="Google Shape;241;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42" name="Google Shape;242;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43" name="Google Shape;243;p3"/>
          <p:cNvGrpSpPr/>
          <p:nvPr/>
        </p:nvGrpSpPr>
        <p:grpSpPr>
          <a:xfrm>
            <a:off x="6547644" y="5293609"/>
            <a:ext cx="3757708" cy="909127"/>
            <a:chOff x="8588654" y="3807371"/>
            <a:chExt cx="3757708" cy="909127"/>
          </a:xfrm>
        </p:grpSpPr>
        <p:sp>
          <p:nvSpPr>
            <p:cNvPr id="244" name="Google Shape;244;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45" name="Google Shape;245;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6" name="Google Shape;246;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47" name="Google Shape;247;p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00" name="Google Shape;800;p7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a:solidFill>
                <a:srgbClr val="8A8A8A"/>
              </a:solidFill>
              <a:latin typeface="Source Sans Pro"/>
              <a:ea typeface="Source Sans Pro"/>
              <a:cs typeface="Source Sans Pro"/>
              <a:sym typeface="Source Sans Pro"/>
            </a:endParaRPr>
          </a:p>
        </p:txBody>
      </p:sp>
      <p:sp>
        <p:nvSpPr>
          <p:cNvPr id="801" name="Google Shape;801;p71"/>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02" name="Google Shape;802;p7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03" name="Google Shape;803;p7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04" name="Google Shape;804;p71"/>
          <p:cNvGrpSpPr/>
          <p:nvPr/>
        </p:nvGrpSpPr>
        <p:grpSpPr>
          <a:xfrm>
            <a:off x="410431" y="309109"/>
            <a:ext cx="966093" cy="369094"/>
            <a:chOff x="410431" y="309109"/>
            <a:chExt cx="966093" cy="369094"/>
          </a:xfrm>
        </p:grpSpPr>
        <p:sp>
          <p:nvSpPr>
            <p:cNvPr id="805" name="Google Shape;805;p7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806" name="Google Shape;806;p7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07" name="Google Shape;807;p7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08" name="Google Shape;808;p7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14" name="Google Shape;814;p1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31</a:t>
            </a:fld>
            <a:endParaRPr sz="1200" b="0" i="0" u="none" strike="noStrike" cap="none">
              <a:solidFill>
                <a:srgbClr val="8A8A8A"/>
              </a:solidFill>
              <a:latin typeface="Source Sans Pro"/>
              <a:ea typeface="Source Sans Pro"/>
              <a:cs typeface="Source Sans Pro"/>
              <a:sym typeface="Source Sans Pro"/>
            </a:endParaRPr>
          </a:p>
        </p:txBody>
      </p:sp>
      <p:sp>
        <p:nvSpPr>
          <p:cNvPr id="815" name="Google Shape;815;p11"/>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816" name="Google Shape;816;p1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17" name="Google Shape;817;p1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18" name="Google Shape;818;p11"/>
          <p:cNvGrpSpPr/>
          <p:nvPr/>
        </p:nvGrpSpPr>
        <p:grpSpPr>
          <a:xfrm>
            <a:off x="410431" y="309109"/>
            <a:ext cx="966093" cy="369094"/>
            <a:chOff x="410431" y="309109"/>
            <a:chExt cx="966093" cy="369094"/>
          </a:xfrm>
        </p:grpSpPr>
        <p:sp>
          <p:nvSpPr>
            <p:cNvPr id="819" name="Google Shape;819;p1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A</a:t>
              </a:r>
              <a:endParaRPr sz="1200" b="0" i="0" u="none" strike="noStrike" cap="none">
                <a:solidFill>
                  <a:schemeClr val="lt1"/>
                </a:solidFill>
                <a:latin typeface="Arial"/>
                <a:ea typeface="Arial"/>
                <a:cs typeface="Arial"/>
                <a:sym typeface="Arial"/>
              </a:endParaRPr>
            </a:p>
          </p:txBody>
        </p:sp>
        <p:sp>
          <p:nvSpPr>
            <p:cNvPr id="820" name="Google Shape;820;p1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1" name="Google Shape;821;p1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22" name="Google Shape;822;p1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2"/>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28" name="Google Shape;828;p7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32</a:t>
            </a:fld>
            <a:endParaRPr sz="1200" b="0" i="0" u="none" strike="noStrike" cap="none">
              <a:solidFill>
                <a:srgbClr val="8A8A8A"/>
              </a:solidFill>
              <a:latin typeface="Source Sans Pro"/>
              <a:ea typeface="Source Sans Pro"/>
              <a:cs typeface="Source Sans Pro"/>
              <a:sym typeface="Source Sans Pro"/>
            </a:endParaRPr>
          </a:p>
        </p:txBody>
      </p:sp>
      <p:sp>
        <p:nvSpPr>
          <p:cNvPr id="829" name="Google Shape;829;p72"/>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30" name="Google Shape;830;p72"/>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31" name="Google Shape;831;p72"/>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32" name="Google Shape;832;p72"/>
          <p:cNvGrpSpPr/>
          <p:nvPr/>
        </p:nvGrpSpPr>
        <p:grpSpPr>
          <a:xfrm>
            <a:off x="410431" y="309109"/>
            <a:ext cx="966093" cy="369094"/>
            <a:chOff x="410431" y="309109"/>
            <a:chExt cx="966093" cy="369094"/>
          </a:xfrm>
        </p:grpSpPr>
        <p:sp>
          <p:nvSpPr>
            <p:cNvPr id="833" name="Google Shape;833;p7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834" name="Google Shape;834;p72"/>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35" name="Google Shape;835;p72"/>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36" name="Google Shape;836;p7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73"/>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42" name="Google Shape;842;p7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843" name="Google Shape;843;p7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33</a:t>
            </a:fld>
            <a:endParaRPr sz="1200" b="0" i="0" u="none" strike="noStrike" cap="none">
              <a:solidFill>
                <a:srgbClr val="8A8A8A"/>
              </a:solidFill>
              <a:latin typeface="Source Sans Pro"/>
              <a:ea typeface="Source Sans Pro"/>
              <a:cs typeface="Source Sans Pro"/>
              <a:sym typeface="Source Sans Pro"/>
            </a:endParaRPr>
          </a:p>
        </p:txBody>
      </p:sp>
      <p:sp>
        <p:nvSpPr>
          <p:cNvPr id="844" name="Google Shape;844;p73"/>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845" name="Google Shape;845;p73"/>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846" name="Google Shape;846;p73"/>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47" name="Google Shape;847;p73"/>
          <p:cNvGrpSpPr/>
          <p:nvPr/>
        </p:nvGrpSpPr>
        <p:grpSpPr>
          <a:xfrm>
            <a:off x="411480" y="310896"/>
            <a:ext cx="1168498" cy="445321"/>
            <a:chOff x="410431" y="309109"/>
            <a:chExt cx="1123749" cy="369094"/>
          </a:xfrm>
        </p:grpSpPr>
        <p:sp>
          <p:nvSpPr>
            <p:cNvPr id="848" name="Google Shape;848;p73"/>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849" name="Google Shape;849;p73"/>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850" name="Google Shape;850;p73"/>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cxnSp>
        <p:nvCxnSpPr>
          <p:cNvPr id="856" name="Google Shape;856;p74"/>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57" name="Google Shape;857;p74"/>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58" name="Google Shape;858;p7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34</a:t>
            </a:fld>
            <a:endParaRPr sz="1200" b="0" i="0" u="none" strike="noStrike" cap="none">
              <a:solidFill>
                <a:srgbClr val="8A8A8A"/>
              </a:solidFill>
              <a:latin typeface="Source Sans Pro"/>
              <a:ea typeface="Source Sans Pro"/>
              <a:cs typeface="Source Sans Pro"/>
              <a:sym typeface="Source Sans Pro"/>
            </a:endParaRPr>
          </a:p>
        </p:txBody>
      </p:sp>
      <p:sp>
        <p:nvSpPr>
          <p:cNvPr id="859" name="Google Shape;859;p74"/>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grpSp>
        <p:nvGrpSpPr>
          <p:cNvPr id="860" name="Google Shape;860;p74"/>
          <p:cNvGrpSpPr/>
          <p:nvPr/>
        </p:nvGrpSpPr>
        <p:grpSpPr>
          <a:xfrm>
            <a:off x="410431" y="309109"/>
            <a:ext cx="5150524" cy="369094"/>
            <a:chOff x="410431" y="309109"/>
            <a:chExt cx="5150524" cy="369094"/>
          </a:xfrm>
        </p:grpSpPr>
        <p:sp>
          <p:nvSpPr>
            <p:cNvPr id="861" name="Google Shape;861;p7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1</a:t>
              </a:r>
              <a:endParaRPr sz="1400" b="0" i="0" u="none" strike="noStrike" cap="none">
                <a:solidFill>
                  <a:srgbClr val="000000"/>
                </a:solidFill>
                <a:latin typeface="Arial"/>
                <a:ea typeface="Arial"/>
                <a:cs typeface="Arial"/>
                <a:sym typeface="Arial"/>
              </a:endParaRPr>
            </a:p>
          </p:txBody>
        </p:sp>
        <p:sp>
          <p:nvSpPr>
            <p:cNvPr id="862" name="Google Shape;862;p7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grpSp>
      <p:sp>
        <p:nvSpPr>
          <p:cNvPr id="863" name="Google Shape;863;p7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sp>
        <p:nvSpPr>
          <p:cNvPr id="864" name="Google Shape;864;p74"/>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865" name="Google Shape;865;p74"/>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866" name="Google Shape;866;p74"/>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67" name="Google Shape;867;p7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73" name="Google Shape;873;p7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35</a:t>
            </a:fld>
            <a:endParaRPr sz="1200" b="0" i="0" u="none" strike="noStrike" cap="none">
              <a:solidFill>
                <a:srgbClr val="8A8A8A"/>
              </a:solidFill>
              <a:latin typeface="Source Sans Pro"/>
              <a:ea typeface="Source Sans Pro"/>
              <a:cs typeface="Source Sans Pro"/>
              <a:sym typeface="Source Sans Pro"/>
            </a:endParaRPr>
          </a:p>
        </p:txBody>
      </p:sp>
      <p:sp>
        <p:nvSpPr>
          <p:cNvPr id="874" name="Google Shape;874;p75"/>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75" name="Google Shape;875;p75"/>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76" name="Google Shape;876;p75"/>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77" name="Google Shape;877;p75"/>
          <p:cNvGrpSpPr/>
          <p:nvPr/>
        </p:nvGrpSpPr>
        <p:grpSpPr>
          <a:xfrm>
            <a:off x="410431" y="309109"/>
            <a:ext cx="966093" cy="369094"/>
            <a:chOff x="410431" y="309109"/>
            <a:chExt cx="966093" cy="369094"/>
          </a:xfrm>
        </p:grpSpPr>
        <p:sp>
          <p:nvSpPr>
            <p:cNvPr id="878" name="Google Shape;878;p75"/>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879" name="Google Shape;879;p75"/>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80" name="Google Shape;880;p75"/>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81" name="Google Shape;881;p7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76"/>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87" name="Google Shape;887;p7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36</a:t>
            </a:fld>
            <a:endParaRPr sz="1200" b="0" i="0" u="none" strike="noStrike" cap="none">
              <a:solidFill>
                <a:srgbClr val="8A8A8A"/>
              </a:solidFill>
              <a:latin typeface="Source Sans Pro"/>
              <a:ea typeface="Source Sans Pro"/>
              <a:cs typeface="Source Sans Pro"/>
              <a:sym typeface="Source Sans Pro"/>
            </a:endParaRPr>
          </a:p>
        </p:txBody>
      </p:sp>
      <p:sp>
        <p:nvSpPr>
          <p:cNvPr id="888" name="Google Shape;888;p76"/>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89" name="Google Shape;889;p76"/>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90" name="Google Shape;890;p76"/>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91" name="Google Shape;891;p76"/>
          <p:cNvGrpSpPr/>
          <p:nvPr/>
        </p:nvGrpSpPr>
        <p:grpSpPr>
          <a:xfrm>
            <a:off x="410431" y="309109"/>
            <a:ext cx="966093" cy="369094"/>
            <a:chOff x="410431" y="309109"/>
            <a:chExt cx="966093" cy="369094"/>
          </a:xfrm>
        </p:grpSpPr>
        <p:sp>
          <p:nvSpPr>
            <p:cNvPr id="892" name="Google Shape;892;p7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893" name="Google Shape;893;p76"/>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94" name="Google Shape;894;p76"/>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95" name="Google Shape;895;p7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77"/>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01" name="Google Shape;901;p7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902" name="Google Shape;902;p7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37</a:t>
            </a:fld>
            <a:endParaRPr sz="1200" b="0" i="0" u="none" strike="noStrike" cap="none">
              <a:solidFill>
                <a:srgbClr val="8A8A8A"/>
              </a:solidFill>
              <a:latin typeface="Source Sans Pro"/>
              <a:ea typeface="Source Sans Pro"/>
              <a:cs typeface="Source Sans Pro"/>
              <a:sym typeface="Source Sans Pro"/>
            </a:endParaRPr>
          </a:p>
        </p:txBody>
      </p:sp>
      <p:sp>
        <p:nvSpPr>
          <p:cNvPr id="903" name="Google Shape;903;p77"/>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904" name="Google Shape;904;p77"/>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905" name="Google Shape;905;p77"/>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906" name="Google Shape;906;p77"/>
          <p:cNvGrpSpPr/>
          <p:nvPr/>
        </p:nvGrpSpPr>
        <p:grpSpPr>
          <a:xfrm>
            <a:off x="411480" y="310896"/>
            <a:ext cx="1168498" cy="445321"/>
            <a:chOff x="410431" y="309109"/>
            <a:chExt cx="1123749" cy="369094"/>
          </a:xfrm>
        </p:grpSpPr>
        <p:sp>
          <p:nvSpPr>
            <p:cNvPr id="907" name="Google Shape;907;p77"/>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908" name="Google Shape;908;p77"/>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909" name="Google Shape;909;p77"/>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cxnSp>
        <p:nvCxnSpPr>
          <p:cNvPr id="915" name="Google Shape;915;p19"/>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916" name="Google Shape;916;p19"/>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917" name="Google Shape;917;p1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38</a:t>
            </a:fld>
            <a:endParaRPr sz="1200" b="0" i="0" u="none" strike="noStrike" cap="none">
              <a:solidFill>
                <a:srgbClr val="8A8A8A"/>
              </a:solidFill>
              <a:latin typeface="Source Sans Pro"/>
              <a:ea typeface="Source Sans Pro"/>
              <a:cs typeface="Source Sans Pro"/>
              <a:sym typeface="Source Sans Pro"/>
            </a:endParaRPr>
          </a:p>
        </p:txBody>
      </p:sp>
      <p:sp>
        <p:nvSpPr>
          <p:cNvPr id="918" name="Google Shape;918;p19"/>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19" name="Google Shape;919;p19"/>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D</a:t>
            </a:r>
            <a:endParaRPr sz="1400" b="0" i="0" u="none" strike="noStrike" cap="none">
              <a:solidFill>
                <a:srgbClr val="000000"/>
              </a:solidFill>
              <a:latin typeface="Arial"/>
              <a:ea typeface="Arial"/>
              <a:cs typeface="Arial"/>
              <a:sym typeface="Arial"/>
            </a:endParaRPr>
          </a:p>
        </p:txBody>
      </p:sp>
      <p:sp>
        <p:nvSpPr>
          <p:cNvPr id="920" name="Google Shape;920;p1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921" name="Google Shape;921;p19"/>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922" name="Google Shape;922;p19"/>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923" name="Google Shape;923;p19"/>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924" name="Google Shape;924;p1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8"/>
        <p:cNvGrpSpPr/>
        <p:nvPr/>
      </p:nvGrpSpPr>
      <p:grpSpPr>
        <a:xfrm>
          <a:off x="0" y="0"/>
          <a:ext cx="0" cy="0"/>
          <a:chOff x="0" y="0"/>
          <a:chExt cx="0" cy="0"/>
        </a:xfrm>
      </p:grpSpPr>
      <p:sp>
        <p:nvSpPr>
          <p:cNvPr id="929" name="Google Shape;929;p78"/>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930" name="Google Shape;930;p78"/>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931" name="Google Shape;931;p78"/>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Sprint 1 will run April 20 to May 3</a:t>
            </a:r>
            <a:r>
              <a:rPr lang="en-US" baseline="30000"/>
              <a:t>rd</a:t>
            </a:r>
            <a:endParaRPr/>
          </a:p>
        </p:txBody>
      </p:sp>
      <p:sp>
        <p:nvSpPr>
          <p:cNvPr id="932" name="Google Shape;932;p7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39</a:t>
            </a:fld>
            <a:endParaRPr>
              <a:latin typeface="Source Sans Pro"/>
              <a:ea typeface="Source Sans Pro"/>
              <a:cs typeface="Source Sans Pro"/>
              <a:sym typeface="Source Sans Pro"/>
            </a:endParaRPr>
          </a:p>
        </p:txBody>
      </p:sp>
      <p:sp>
        <p:nvSpPr>
          <p:cNvPr id="933" name="Google Shape;933;p78"/>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34" name="Google Shape;934;p78"/>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35" name="Google Shape;935;p78"/>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36" name="Google Shape;936;p78"/>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37" name="Google Shape;937;p78"/>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38" name="Google Shape;938;p78"/>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39" name="Google Shape;939;p78"/>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940" name="Google Shape;940;p78"/>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941" name="Google Shape;941;p78"/>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942" name="Google Shape;942;p78"/>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 – 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43" name="Google Shape;943;p78"/>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sp>
        <p:nvSpPr>
          <p:cNvPr id="944" name="Google Shape;944;p78"/>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HH: Tech discovery</a:t>
            </a:r>
            <a:endParaRPr sz="850" b="0" i="0" u="none" strike="noStrike" cap="none">
              <a:solidFill>
                <a:schemeClr val="accent1"/>
              </a:solidFill>
              <a:latin typeface="Source Sans Pro"/>
              <a:ea typeface="Source Sans Pro"/>
              <a:cs typeface="Source Sans Pro"/>
              <a:sym typeface="Source Sans Pro"/>
            </a:endParaRPr>
          </a:p>
        </p:txBody>
      </p:sp>
      <p:sp>
        <p:nvSpPr>
          <p:cNvPr id="945" name="Google Shape;945;p78"/>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Proposed tech integrations based off research findings</a:t>
            </a:r>
            <a:endParaRPr sz="1400" b="0" i="0" u="none" strike="noStrike" cap="none">
              <a:solidFill>
                <a:srgbClr val="000000"/>
              </a:solidFill>
              <a:latin typeface="Arial"/>
              <a:ea typeface="Arial"/>
              <a:cs typeface="Arial"/>
              <a:sym typeface="Arial"/>
            </a:endParaRPr>
          </a:p>
        </p:txBody>
      </p:sp>
      <p:sp>
        <p:nvSpPr>
          <p:cNvPr id="946" name="Google Shape;946;p78"/>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947" name="Google Shape;947;p78"/>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948" name="Google Shape;948;p78"/>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949" name="Google Shape;949;p78"/>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950" name="Google Shape;950;p78"/>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51" name="Google Shape;951;p78"/>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52" name="Google Shape;952;p78"/>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953" name="Google Shape;953;p78"/>
          <p:cNvPicPr preferRelativeResize="0"/>
          <p:nvPr/>
        </p:nvPicPr>
        <p:blipFill rotWithShape="1">
          <a:blip r:embed="rId3">
            <a:alphaModFix/>
          </a:blip>
          <a:srcRect/>
          <a:stretch/>
        </p:blipFill>
        <p:spPr>
          <a:xfrm>
            <a:off x="524399" y="3928136"/>
            <a:ext cx="265176" cy="265176"/>
          </a:xfrm>
          <a:prstGeom prst="rect">
            <a:avLst/>
          </a:prstGeom>
          <a:noFill/>
          <a:ln>
            <a:noFill/>
          </a:ln>
        </p:spPr>
      </p:pic>
      <p:pic>
        <p:nvPicPr>
          <p:cNvPr id="954" name="Google Shape;954;p78"/>
          <p:cNvPicPr preferRelativeResize="0"/>
          <p:nvPr/>
        </p:nvPicPr>
        <p:blipFill rotWithShape="1">
          <a:blip r:embed="rId4">
            <a:alphaModFix/>
          </a:blip>
          <a:srcRect/>
          <a:stretch/>
        </p:blipFill>
        <p:spPr>
          <a:xfrm>
            <a:off x="524399" y="2487990"/>
            <a:ext cx="265176" cy="265176"/>
          </a:xfrm>
          <a:prstGeom prst="rect">
            <a:avLst/>
          </a:prstGeom>
          <a:noFill/>
          <a:ln>
            <a:noFill/>
          </a:ln>
        </p:spPr>
      </p:pic>
      <p:cxnSp>
        <p:nvCxnSpPr>
          <p:cNvPr id="955" name="Google Shape;955;p78"/>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56" name="Google Shape;956;p78"/>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957" name="Google Shape;957;p78"/>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58" name="Google Shape;958;p78"/>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59" name="Google Shape;959;p78"/>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60" name="Google Shape;960;p78"/>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61" name="Google Shape;961;p78"/>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62" name="Google Shape;962;p78"/>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963" name="Google Shape;963;p78"/>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964" name="Google Shape;964;p78"/>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965" name="Google Shape;965;p78"/>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DFFFD"/>
                </a:solidFill>
                <a:latin typeface="Source Sans Pro"/>
                <a:ea typeface="Source Sans Pro"/>
                <a:cs typeface="Source Sans Pro"/>
                <a:sym typeface="Source Sans Pro"/>
              </a:rPr>
              <a:t>HH: Develop backlog + Vision Framework</a:t>
            </a:r>
            <a:endParaRPr sz="800" b="0" i="0" u="none" strike="noStrike" cap="none">
              <a:solidFill>
                <a:srgbClr val="000000"/>
              </a:solidFill>
              <a:latin typeface="Source Sans Pro"/>
              <a:ea typeface="Source Sans Pro"/>
              <a:cs typeface="Source Sans Pro"/>
              <a:sym typeface="Source Sans Pro"/>
            </a:endParaRPr>
          </a:p>
        </p:txBody>
      </p:sp>
      <p:sp>
        <p:nvSpPr>
          <p:cNvPr id="966" name="Google Shape;966;p78"/>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967" name="Google Shape;967;p78"/>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968" name="Google Shape;968;p78"/>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969" name="Google Shape;969;p78"/>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plan</a:t>
            </a:r>
            <a:endParaRPr sz="850" b="0" i="0" u="none" strike="noStrike" cap="none">
              <a:solidFill>
                <a:srgbClr val="000000"/>
              </a:solidFill>
              <a:latin typeface="Source Sans Pro"/>
              <a:ea typeface="Source Sans Pro"/>
              <a:cs typeface="Source Sans Pro"/>
              <a:sym typeface="Source Sans Pro"/>
            </a:endParaRPr>
          </a:p>
        </p:txBody>
      </p:sp>
      <p:sp>
        <p:nvSpPr>
          <p:cNvPr id="970" name="Google Shape;970;p78"/>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Wayfinding plan</a:t>
            </a:r>
            <a:endParaRPr sz="850" b="0" i="0" u="none" strike="noStrike" cap="none">
              <a:solidFill>
                <a:srgbClr val="FDFFFD"/>
              </a:solidFill>
              <a:latin typeface="Source Sans Pro"/>
              <a:ea typeface="Source Sans Pro"/>
              <a:cs typeface="Source Sans Pro"/>
              <a:sym typeface="Source Sans Pro"/>
            </a:endParaRPr>
          </a:p>
        </p:txBody>
      </p:sp>
      <p:sp>
        <p:nvSpPr>
          <p:cNvPr id="971" name="Google Shape;971;p78"/>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 Date Dependent on Legal Review Completion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72" name="Google Shape;972;p78"/>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73" name="Google Shape;973;p78"/>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74" name="Google Shape;974;p78"/>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975" name="Google Shape;975;p78"/>
          <p:cNvPicPr preferRelativeResize="0"/>
          <p:nvPr/>
        </p:nvPicPr>
        <p:blipFill rotWithShape="1">
          <a:blip r:embed="rId5">
            <a:alphaModFix/>
          </a:blip>
          <a:srcRect/>
          <a:stretch/>
        </p:blipFill>
        <p:spPr>
          <a:xfrm>
            <a:off x="511261" y="4858408"/>
            <a:ext cx="265176" cy="265176"/>
          </a:xfrm>
          <a:prstGeom prst="rect">
            <a:avLst/>
          </a:prstGeom>
          <a:noFill/>
          <a:ln>
            <a:noFill/>
          </a:ln>
        </p:spPr>
      </p:pic>
      <p:cxnSp>
        <p:nvCxnSpPr>
          <p:cNvPr id="976" name="Google Shape;976;p78"/>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977" name="Google Shape;977;p78"/>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978" name="Google Shape;978;p78"/>
          <p:cNvPicPr preferRelativeResize="0"/>
          <p:nvPr/>
        </p:nvPicPr>
        <p:blipFill rotWithShape="1">
          <a:blip r:embed="rId6">
            <a:alphaModFix/>
          </a:blip>
          <a:srcRect/>
          <a:stretch/>
        </p:blipFill>
        <p:spPr>
          <a:xfrm>
            <a:off x="511261" y="5675897"/>
            <a:ext cx="265176" cy="265176"/>
          </a:xfrm>
          <a:prstGeom prst="rect">
            <a:avLst/>
          </a:prstGeom>
          <a:noFill/>
          <a:ln>
            <a:noFill/>
          </a:ln>
        </p:spPr>
      </p:pic>
      <p:sp>
        <p:nvSpPr>
          <p:cNvPr id="979" name="Google Shape;979;p78"/>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80" name="Google Shape;980;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981" name="Google Shape;981;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982" name="Google Shape;982;p78"/>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83" name="Google Shape;983;p78"/>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84" name="Google Shape;984;p78"/>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85" name="Google Shape;985;p78"/>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86" name="Google Shape;986;p78"/>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800"/>
              <a:buFont typeface="Arial"/>
              <a:buNone/>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 Contact Center Review adjusted to 3 weeks before launch as approved by Jason Woodman</a:t>
            </a:r>
            <a:endParaRPr sz="800" b="0" i="0" u="none" strike="noStrike" cap="none">
              <a:solidFill>
                <a:srgbClr val="434343"/>
              </a:solidFill>
              <a:latin typeface="PT Serif"/>
              <a:ea typeface="PT Serif"/>
              <a:cs typeface="PT Serif"/>
              <a:sym typeface="PT Serif"/>
            </a:endParaRPr>
          </a:p>
        </p:txBody>
      </p:sp>
      <p:grpSp>
        <p:nvGrpSpPr>
          <p:cNvPr id="987" name="Google Shape;987;p78"/>
          <p:cNvGrpSpPr/>
          <p:nvPr/>
        </p:nvGrpSpPr>
        <p:grpSpPr>
          <a:xfrm>
            <a:off x="9071817" y="670129"/>
            <a:ext cx="2767082" cy="407682"/>
            <a:chOff x="8441380" y="993571"/>
            <a:chExt cx="2767082" cy="407682"/>
          </a:xfrm>
        </p:grpSpPr>
        <p:sp>
          <p:nvSpPr>
            <p:cNvPr id="988" name="Google Shape;988;p78"/>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89" name="Google Shape;989;p78"/>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90" name="Google Shape;990;p78"/>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91" name="Google Shape;991;p78"/>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992" name="Google Shape;992;p78"/>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993" name="Google Shape;993;p78"/>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994" name="Google Shape;994;p78"/>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06/08 – 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95" name="Google Shape;995;p78"/>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996" name="Google Shape;996;p78"/>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997" name="Google Shape;997;p78"/>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998" name="Google Shape;998;p78"/>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99" name="Google Shape;999;p78"/>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cxnSp>
        <p:nvCxnSpPr>
          <p:cNvPr id="1000" name="Google Shape;1000;p78"/>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1001" name="Google Shape;1001;p78"/>
          <p:cNvCxnSpPr/>
          <p:nvPr/>
        </p:nvCxnSpPr>
        <p:spPr>
          <a:xfrm rot="10800000" flipH="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1002" name="Google Shape;1002;p78"/>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003" name="Google Shape;1003;p78"/>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1004" name="Google Shape;1004;p7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7</a:t>
            </a:r>
            <a:endParaRPr sz="1800" b="0" i="0" u="none" strike="noStrike" cap="none">
              <a:solidFill>
                <a:schemeClr val="dk1"/>
              </a:solidFill>
              <a:latin typeface="Calibri"/>
              <a:ea typeface="Calibri"/>
              <a:cs typeface="Calibri"/>
              <a:sym typeface="Calibri"/>
            </a:endParaRPr>
          </a:p>
        </p:txBody>
      </p:sp>
      <p:grpSp>
        <p:nvGrpSpPr>
          <p:cNvPr id="1005" name="Google Shape;1005;p78"/>
          <p:cNvGrpSpPr/>
          <p:nvPr/>
        </p:nvGrpSpPr>
        <p:grpSpPr>
          <a:xfrm>
            <a:off x="704826" y="1077415"/>
            <a:ext cx="1301794" cy="5057210"/>
            <a:chOff x="7088474" y="1392482"/>
            <a:chExt cx="1365250" cy="5258585"/>
          </a:xfrm>
        </p:grpSpPr>
        <p:cxnSp>
          <p:nvCxnSpPr>
            <p:cNvPr id="1006" name="Google Shape;1006;p78"/>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1007" name="Google Shape;1007;p78"/>
            <p:cNvGrpSpPr/>
            <p:nvPr/>
          </p:nvGrpSpPr>
          <p:grpSpPr>
            <a:xfrm>
              <a:off x="7088474" y="1392482"/>
              <a:ext cx="1365250" cy="404102"/>
              <a:chOff x="7209124" y="1424232"/>
              <a:chExt cx="1365250" cy="404102"/>
            </a:xfrm>
          </p:grpSpPr>
          <p:sp>
            <p:nvSpPr>
              <p:cNvPr id="1008" name="Google Shape;1008;p78"/>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1009" name="Google Shape;1009;p78"/>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1010" name="Google Shape;1010;p78"/>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1011" name="Google Shape;1011;p78"/>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Current State Journey Map</a:t>
            </a:r>
            <a:endParaRPr sz="850" b="0" i="0" u="none" strike="noStrike" cap="none">
              <a:solidFill>
                <a:srgbClr val="FDFFFD"/>
              </a:solidFill>
              <a:latin typeface="Source Sans Pro"/>
              <a:ea typeface="Source Sans Pro"/>
              <a:cs typeface="Source Sans Pro"/>
              <a:sym typeface="Source Sans Pro"/>
            </a:endParaRPr>
          </a:p>
        </p:txBody>
      </p:sp>
      <p:sp>
        <p:nvSpPr>
          <p:cNvPr id="1012" name="Google Shape;1012;p78"/>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Roadmap</a:t>
            </a:r>
            <a:endParaRPr sz="850" b="0" i="0" u="none" strike="noStrike" cap="none">
              <a:solidFill>
                <a:srgbClr val="FDFFFD"/>
              </a:solidFill>
              <a:latin typeface="Source Sans Pro"/>
              <a:ea typeface="Source Sans Pro"/>
              <a:cs typeface="Source Sans Pro"/>
              <a:sym typeface="Source Sans Pro"/>
            </a:endParaRPr>
          </a:p>
        </p:txBody>
      </p:sp>
      <p:sp>
        <p:nvSpPr>
          <p:cNvPr id="1013" name="Google Shape;1013;p78"/>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Discovery</a:t>
            </a:r>
            <a:endParaRPr sz="1400" b="0" i="0" u="none" strike="noStrike" cap="none">
              <a:solidFill>
                <a:srgbClr val="000000"/>
              </a:solidFill>
              <a:latin typeface="Arial"/>
              <a:ea typeface="Arial"/>
              <a:cs typeface="Arial"/>
              <a:sym typeface="Arial"/>
            </a:endParaRPr>
          </a:p>
        </p:txBody>
      </p:sp>
      <p:sp>
        <p:nvSpPr>
          <p:cNvPr id="1014" name="Google Shape;1014;p78"/>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cxnSp>
        <p:nvCxnSpPr>
          <p:cNvPr id="1015" name="Google Shape;1015;p78"/>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1016" name="Google Shape;1016;p78"/>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1017" name="Google Shape;1017;p78"/>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a:solidFill>
                  <a:srgbClr val="FDFFFD"/>
                </a:solidFill>
                <a:latin typeface="Source Sans Pro"/>
                <a:ea typeface="Source Sans Pro"/>
                <a:cs typeface="Source Sans Pro"/>
                <a:sym typeface="Source Sans Pro"/>
              </a:rPr>
              <a:t>HH: Charter</a:t>
            </a:r>
            <a:endParaRPr sz="800" b="0" i="0" u="none" strike="noStrike" cap="none">
              <a:solidFill>
                <a:srgbClr val="000000"/>
              </a:solidFill>
              <a:latin typeface="Source Sans Pro"/>
              <a:ea typeface="Source Sans Pro"/>
              <a:cs typeface="Source Sans Pro"/>
              <a:sym typeface="Source Sans Pro"/>
            </a:endParaRPr>
          </a:p>
        </p:txBody>
      </p:sp>
      <p:sp>
        <p:nvSpPr>
          <p:cNvPr id="1018" name="Google Shape;1018;p78"/>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019" name="Google Shape;1019;p78"/>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1020" name="Google Shape;1020;p78"/>
          <p:cNvSpPr/>
          <p:nvPr/>
        </p:nvSpPr>
        <p:spPr>
          <a:xfrm>
            <a:off x="5616380" y="4472663"/>
            <a:ext cx="1882328" cy="286191"/>
          </a:xfrm>
          <a:prstGeom prst="rect">
            <a:avLst/>
          </a:prstGeom>
          <a:solidFill>
            <a:srgbClr val="B9CCE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Stakeholder Interviews</a:t>
            </a:r>
            <a:endParaRPr sz="1400" b="0" i="0" u="none" strike="noStrike" cap="none">
              <a:solidFill>
                <a:schemeClr val="accent1"/>
              </a:solidFill>
              <a:latin typeface="Arial"/>
              <a:ea typeface="Arial"/>
              <a:cs typeface="Arial"/>
              <a:sym typeface="Arial"/>
            </a:endParaRPr>
          </a:p>
        </p:txBody>
      </p:sp>
      <p:sp>
        <p:nvSpPr>
          <p:cNvPr id="1021" name="Google Shape;1021;p78"/>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Stakeholder Interviews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1"/>
        <p:cNvGrpSpPr/>
        <p:nvPr/>
      </p:nvGrpSpPr>
      <p:grpSpPr>
        <a:xfrm>
          <a:off x="0" y="0"/>
          <a:ext cx="0" cy="0"/>
          <a:chOff x="0" y="0"/>
          <a:chExt cx="0" cy="0"/>
        </a:xfrm>
      </p:grpSpPr>
      <p:sp>
        <p:nvSpPr>
          <p:cNvPr id="252" name="Google Shape;252;p4"/>
          <p:cNvSpPr txBox="1"/>
          <p:nvPr/>
        </p:nvSpPr>
        <p:spPr>
          <a:xfrm>
            <a:off x="7256193" y="5211973"/>
            <a:ext cx="4686435"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253" name="Google Shape;253;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CEDAR TO1 Overview</a:t>
            </a:r>
            <a:endParaRPr dirty="0"/>
          </a:p>
        </p:txBody>
      </p:sp>
      <p:sp>
        <p:nvSpPr>
          <p:cNvPr id="254" name="Google Shape;254;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55" name="Google Shape;255;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56" name="Google Shape;256;p4"/>
          <p:cNvCxnSpPr/>
          <p:nvPr/>
        </p:nvCxnSpPr>
        <p:spPr>
          <a:xfrm>
            <a:off x="809439" y="1918813"/>
            <a:ext cx="3178432" cy="11963"/>
          </a:xfrm>
          <a:prstGeom prst="straightConnector1">
            <a:avLst/>
          </a:prstGeom>
          <a:noFill/>
          <a:ln w="9525" cap="flat" cmpd="sng">
            <a:solidFill>
              <a:srgbClr val="232B34"/>
            </a:solidFill>
            <a:prstDash val="solid"/>
            <a:round/>
            <a:headEnd type="none" w="sm" len="sm"/>
            <a:tailEnd type="none" w="sm" len="sm"/>
          </a:ln>
        </p:spPr>
      </p:cxnSp>
      <p:cxnSp>
        <p:nvCxnSpPr>
          <p:cNvPr id="257" name="Google Shape;257;p4"/>
          <p:cNvCxnSpPr/>
          <p:nvPr/>
        </p:nvCxnSpPr>
        <p:spPr>
          <a:xfrm rot="10800000" flipH="1">
            <a:off x="4128105" y="1925163"/>
            <a:ext cx="7087170" cy="32"/>
          </a:xfrm>
          <a:prstGeom prst="straightConnector1">
            <a:avLst/>
          </a:prstGeom>
          <a:noFill/>
          <a:ln w="9525" cap="flat" cmpd="sng">
            <a:solidFill>
              <a:srgbClr val="232B34"/>
            </a:solidFill>
            <a:prstDash val="solid"/>
            <a:round/>
            <a:headEnd type="none" w="sm" len="sm"/>
            <a:tailEnd type="none" w="sm" len="sm"/>
          </a:ln>
        </p:spPr>
      </p:cxnSp>
      <p:sp>
        <p:nvSpPr>
          <p:cNvPr id="258" name="Google Shape;258;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59" name="Google Shape;259;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0" name="Google Shape;260;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1" name="Google Shape;261;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67" name="Google Shape;267;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68" name="Google Shape;268;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69" name="Google Shape;269;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1" name="Google Shape;271;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2" name="Google Shape;272;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523994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75" name="Google Shape;275;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76" name="Google Shape;276;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77" name="Google Shape;277;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78" name="Google Shape;278;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79" name="Google Shape;279;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0" name="Google Shape;280;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1" name="Google Shape;281;p4"/>
          <p:cNvSpPr txBox="1"/>
          <p:nvPr/>
        </p:nvSpPr>
        <p:spPr>
          <a:xfrm>
            <a:off x="564236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2" name="Google Shape;282;p4"/>
          <p:cNvSpPr txBox="1"/>
          <p:nvPr/>
        </p:nvSpPr>
        <p:spPr>
          <a:xfrm>
            <a:off x="604478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83" name="Google Shape;283;p4"/>
          <p:cNvSpPr txBox="1"/>
          <p:nvPr/>
        </p:nvSpPr>
        <p:spPr>
          <a:xfrm>
            <a:off x="644719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684961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86" name="Google Shape;286;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87" name="Google Shape;287;p4"/>
          <p:cNvSpPr txBox="1"/>
          <p:nvPr/>
        </p:nvSpPr>
        <p:spPr>
          <a:xfrm>
            <a:off x="7252032"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88" name="Google Shape;288;p4"/>
          <p:cNvSpPr txBox="1"/>
          <p:nvPr/>
        </p:nvSpPr>
        <p:spPr>
          <a:xfrm>
            <a:off x="7654449"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89" name="Google Shape;289;p4"/>
          <p:cNvSpPr txBox="1"/>
          <p:nvPr/>
        </p:nvSpPr>
        <p:spPr>
          <a:xfrm>
            <a:off x="8056866"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0" name="Google Shape;290;p4"/>
          <p:cNvSpPr txBox="1"/>
          <p:nvPr/>
        </p:nvSpPr>
        <p:spPr>
          <a:xfrm>
            <a:off x="845928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8861700"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926411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966653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1006895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7529025" y="2735171"/>
            <a:ext cx="885433"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8467130" y="2735171"/>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4653799" y="3898925"/>
            <a:ext cx="4545600" cy="430800"/>
          </a:xfrm>
          <a:prstGeom prst="rect">
            <a:avLst/>
          </a:prstGeom>
          <a:solidFill>
            <a:srgbClr val="B9CCE2"/>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2" name="Google Shape;302;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03" name="Google Shape;303;p4"/>
          <p:cNvSpPr txBox="1"/>
          <p:nvPr/>
        </p:nvSpPr>
        <p:spPr>
          <a:xfrm>
            <a:off x="4032696" y="156473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04" name="Google Shape;304;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05" name="Google Shape;305;p4"/>
          <p:cNvGrpSpPr/>
          <p:nvPr/>
        </p:nvGrpSpPr>
        <p:grpSpPr>
          <a:xfrm>
            <a:off x="8161932" y="1181363"/>
            <a:ext cx="1351008" cy="4461457"/>
            <a:chOff x="5416154" y="1306817"/>
            <a:chExt cx="1351008" cy="4461457"/>
          </a:xfrm>
        </p:grpSpPr>
        <p:cxnSp>
          <p:nvCxnSpPr>
            <p:cNvPr id="306" name="Google Shape;306;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07" name="Google Shape;307;p4"/>
            <p:cNvGrpSpPr/>
            <p:nvPr/>
          </p:nvGrpSpPr>
          <p:grpSpPr>
            <a:xfrm>
              <a:off x="5416154" y="1306817"/>
              <a:ext cx="1351008" cy="440384"/>
              <a:chOff x="5536804" y="1338567"/>
              <a:chExt cx="1351008" cy="440384"/>
            </a:xfrm>
          </p:grpSpPr>
          <p:sp>
            <p:nvSpPr>
              <p:cNvPr id="308" name="Google Shape;308;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09" name="Google Shape;309;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0" name="Google Shape;310;p4"/>
          <p:cNvSpPr txBox="1"/>
          <p:nvPr/>
        </p:nvSpPr>
        <p:spPr>
          <a:xfrm>
            <a:off x="9199425" y="3898925"/>
            <a:ext cx="2743200" cy="430800"/>
          </a:xfrm>
          <a:prstGeom prst="rect">
            <a:avLst/>
          </a:prstGeom>
          <a:solidFill>
            <a:srgbClr val="A1AEBF">
              <a:alpha val="29411"/>
            </a:srgbClr>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8F8F8F"/>
                </a:solidFill>
                <a:latin typeface="Source Sans Pro"/>
                <a:ea typeface="Source Sans Pro"/>
                <a:cs typeface="Source Sans Pro"/>
                <a:sym typeface="Source Sans Pro"/>
              </a:rPr>
              <a:t>Follow ups as needed</a:t>
            </a:r>
            <a:endParaRPr sz="1200" b="1" i="0" u="none" strike="noStrike" cap="none">
              <a:solidFill>
                <a:srgbClr val="8F8F8F"/>
              </a:solidFill>
              <a:latin typeface="Source Sans Pro"/>
              <a:ea typeface="Source Sans Pro"/>
              <a:cs typeface="Source Sans Pro"/>
              <a:sym typeface="Source Sans Pro"/>
            </a:endParaRPr>
          </a:p>
        </p:txBody>
      </p:sp>
      <p:sp>
        <p:nvSpPr>
          <p:cNvPr id="311" name="Google Shape;311;p4"/>
          <p:cNvSpPr txBox="1"/>
          <p:nvPr/>
        </p:nvSpPr>
        <p:spPr>
          <a:xfrm>
            <a:off x="1127207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26</a:t>
            </a:r>
            <a:endParaRPr sz="1200" b="0" i="0" u="none" strike="noStrike" cap="none">
              <a:solidFill>
                <a:schemeClr val="dk2"/>
              </a:solidFill>
              <a:latin typeface="Source Sans Pro"/>
              <a:ea typeface="Source Sans Pro"/>
              <a:cs typeface="Source Sans Pro"/>
              <a:sym typeface="Source Sans Pro"/>
            </a:endParaRPr>
          </a:p>
        </p:txBody>
      </p:sp>
      <p:sp>
        <p:nvSpPr>
          <p:cNvPr id="312" name="Google Shape;312;p4"/>
          <p:cNvSpPr txBox="1"/>
          <p:nvPr/>
        </p:nvSpPr>
        <p:spPr>
          <a:xfrm>
            <a:off x="11677995" y="2257675"/>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27</a:t>
            </a:r>
            <a:endParaRPr sz="1200" b="0" i="0" u="none" strike="noStrike" cap="none">
              <a:solidFill>
                <a:schemeClr val="dk2"/>
              </a:solidFill>
              <a:latin typeface="Source Sans Pro"/>
              <a:ea typeface="Source Sans Pro"/>
              <a:cs typeface="Source Sans Pro"/>
              <a:sym typeface="Source Sans Pro"/>
            </a:endParaRPr>
          </a:p>
        </p:txBody>
      </p:sp>
      <p:sp>
        <p:nvSpPr>
          <p:cNvPr id="313" name="Google Shape;313;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14" name="Google Shape;314;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8"/>
        <p:cNvGrpSpPr/>
        <p:nvPr/>
      </p:nvGrpSpPr>
      <p:grpSpPr>
        <a:xfrm>
          <a:off x="0" y="0"/>
          <a:ext cx="0" cy="0"/>
          <a:chOff x="0" y="0"/>
          <a:chExt cx="0" cy="0"/>
        </a:xfrm>
      </p:grpSpPr>
      <p:sp>
        <p:nvSpPr>
          <p:cNvPr id="319" name="Google Shape;319;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Agenda</a:t>
            </a:r>
            <a:endParaRPr dirty="0"/>
          </a:p>
        </p:txBody>
      </p:sp>
      <p:sp>
        <p:nvSpPr>
          <p:cNvPr id="320" name="Google Shape;320;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1" name="Google Shape;321;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2" name="Google Shape;322;p9"/>
          <p:cNvSpPr txBox="1"/>
          <p:nvPr/>
        </p:nvSpPr>
        <p:spPr>
          <a:xfrm>
            <a:off x="312862" y="1599897"/>
            <a:ext cx="2256900" cy="21894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15000"/>
              </a:lnSpc>
              <a:spcBef>
                <a:spcPts val="0"/>
              </a:spcBef>
              <a:spcAft>
                <a:spcPts val="0"/>
              </a:spcAft>
              <a:buClr>
                <a:srgbClr val="000000"/>
              </a:buClr>
              <a:buSzPts val="1781"/>
              <a:buFont typeface="Arial"/>
              <a:buNone/>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a:t>
            </a: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781"/>
              <a:buFont typeface="Arial"/>
              <a:buNone/>
            </a:pPr>
            <a:r>
              <a:rPr lang="en-US" sz="1400" b="0" i="0" u="none" strike="noStrike" cap="none">
                <a:solidFill>
                  <a:schemeClr val="dk2"/>
                </a:solidFill>
                <a:latin typeface="PT Serif"/>
                <a:ea typeface="PT Serif"/>
                <a:cs typeface="PT Serif"/>
                <a:sym typeface="PT Serif"/>
              </a:rPr>
              <a:t>For sprint 4 we focused on  launching our first round of IA testing, creation of prototypes, draft protocol for future testing, and began work on 1095-B opt-in to digital retrieval feature.</a:t>
            </a:r>
            <a:endParaRPr sz="1400" b="0" i="0" u="none" strike="noStrike" cap="none">
              <a:solidFill>
                <a:srgbClr val="000000"/>
              </a:solidFill>
              <a:latin typeface="PT Serif"/>
              <a:ea typeface="PT Serif"/>
              <a:cs typeface="PT Serif"/>
              <a:sym typeface="PT Serif"/>
            </a:endParaRPr>
          </a:p>
        </p:txBody>
      </p:sp>
      <p:graphicFrame>
        <p:nvGraphicFramePr>
          <p:cNvPr id="323" name="Google Shape;323;p9"/>
          <p:cNvGraphicFramePr/>
          <p:nvPr/>
        </p:nvGraphicFramePr>
        <p:xfrm>
          <a:off x="3032371" y="5565328"/>
          <a:ext cx="8722775" cy="755200"/>
        </p:xfrm>
        <a:graphic>
          <a:graphicData uri="http://schemas.openxmlformats.org/drawingml/2006/table">
            <a:tbl>
              <a:tblPr firstRow="1" bandRow="1">
                <a:noFill/>
                <a:tableStyleId>{F6361984-450F-4A19-9162-32410F6C4896}</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4" name="Google Shape;324;p9"/>
          <p:cNvCxnSpPr/>
          <p:nvPr/>
        </p:nvCxnSpPr>
        <p:spPr>
          <a:xfrm>
            <a:off x="3032371" y="1357994"/>
            <a:ext cx="8697470" cy="13606"/>
          </a:xfrm>
          <a:prstGeom prst="straightConnector1">
            <a:avLst/>
          </a:prstGeom>
          <a:noFill/>
          <a:ln w="9525" cap="flat" cmpd="sng">
            <a:solidFill>
              <a:srgbClr val="747C74"/>
            </a:solidFill>
            <a:prstDash val="dot"/>
            <a:round/>
            <a:headEnd type="none" w="sm" len="sm"/>
            <a:tailEnd type="none" w="sm" len="sm"/>
          </a:ln>
        </p:spPr>
      </p:cxnSp>
      <p:cxnSp>
        <p:nvCxnSpPr>
          <p:cNvPr id="325" name="Google Shape;325;p9"/>
          <p:cNvCxnSpPr/>
          <p:nvPr/>
        </p:nvCxnSpPr>
        <p:spPr>
          <a:xfrm>
            <a:off x="3045029" y="4966927"/>
            <a:ext cx="8697469" cy="0"/>
          </a:xfrm>
          <a:prstGeom prst="straightConnector1">
            <a:avLst/>
          </a:prstGeom>
          <a:noFill/>
          <a:ln w="9525" cap="flat" cmpd="sng">
            <a:solidFill>
              <a:srgbClr val="747C74"/>
            </a:solidFill>
            <a:prstDash val="dot"/>
            <a:round/>
            <a:headEnd type="none" w="sm" len="sm"/>
            <a:tailEnd type="none" w="sm" len="sm"/>
          </a:ln>
        </p:spPr>
      </p:cxnSp>
      <p:sp>
        <p:nvSpPr>
          <p:cNvPr id="326" name="Google Shape;326;p9"/>
          <p:cNvSpPr txBox="1"/>
          <p:nvPr/>
        </p:nvSpPr>
        <p:spPr>
          <a:xfrm>
            <a:off x="3572507" y="1810715"/>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27" name="Google Shape;327;p9"/>
          <p:cNvSpPr txBox="1"/>
          <p:nvPr/>
        </p:nvSpPr>
        <p:spPr>
          <a:xfrm>
            <a:off x="3572506" y="3689185"/>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28" name="Google Shape;328;p9"/>
          <p:cNvSpPr txBox="1"/>
          <p:nvPr/>
        </p:nvSpPr>
        <p:spPr>
          <a:xfrm>
            <a:off x="4065192" y="2086647"/>
            <a:ext cx="6213900" cy="8928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IA tree test status</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Wireframe prototypes</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Research goal and questions for next phase</a:t>
            </a:r>
            <a:endParaRPr/>
          </a:p>
        </p:txBody>
      </p:sp>
      <p:sp>
        <p:nvSpPr>
          <p:cNvPr id="329" name="Google Shape;329;p9"/>
          <p:cNvSpPr txBox="1"/>
          <p:nvPr/>
        </p:nvSpPr>
        <p:spPr>
          <a:xfrm>
            <a:off x="4065192" y="3943203"/>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Designed post-MVP opt-in element</a:t>
            </a:r>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1095-B MVP </a:t>
            </a:r>
            <a:r>
              <a:rPr lang="en-US" sz="1600">
                <a:solidFill>
                  <a:schemeClr val="dk1"/>
                </a:solidFill>
                <a:latin typeface="PT Serif"/>
                <a:ea typeface="PT Serif"/>
                <a:cs typeface="PT Serif"/>
                <a:sym typeface="PT Serif"/>
              </a:rPr>
              <a:t>b</a:t>
            </a:r>
            <a:r>
              <a:rPr lang="en-US" sz="1600" b="0" i="0" u="none" strike="noStrike" cap="none">
                <a:solidFill>
                  <a:schemeClr val="dk1"/>
                </a:solidFill>
                <a:latin typeface="PT Serif"/>
                <a:ea typeface="PT Serif"/>
                <a:cs typeface="PT Serif"/>
                <a:sym typeface="PT Serif"/>
              </a:rPr>
              <a:t>locker updates</a:t>
            </a:r>
            <a:endParaRPr sz="1600" b="0" i="0" u="none" strike="noStrike" cap="none">
              <a:solidFill>
                <a:schemeClr val="dk1"/>
              </a:solidFill>
              <a:latin typeface="PT Serif"/>
              <a:ea typeface="PT Serif"/>
              <a:cs typeface="PT Serif"/>
              <a:sym typeface="PT Serif"/>
            </a:endParaRPr>
          </a:p>
        </p:txBody>
      </p:sp>
      <p:sp>
        <p:nvSpPr>
          <p:cNvPr id="330" name="Google Shape;330;p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36" name="Google Shape;336;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4 DEMO</a:t>
            </a:r>
            <a:endParaRPr/>
          </a:p>
        </p:txBody>
      </p:sp>
      <p:sp>
        <p:nvSpPr>
          <p:cNvPr id="337" name="Google Shape;337;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38" name="Google Shape;338;p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p:nvPr/>
        </p:nvSpPr>
        <p:spPr>
          <a:xfrm>
            <a:off x="4629607" y="2050201"/>
            <a:ext cx="1005840"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4" name="Google Shape;344;p10"/>
          <p:cNvSpPr txBox="1">
            <a:spLocks noGrp="1"/>
          </p:cNvSpPr>
          <p:nvPr>
            <p:ph type="title"/>
          </p:nvPr>
        </p:nvSpPr>
        <p:spPr>
          <a:xfrm>
            <a:off x="411480" y="713232"/>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dirty="0"/>
              <a:t>Health Hub Workplan v4</a:t>
            </a:r>
            <a:endParaRPr sz="2800" dirty="0">
              <a:highlight>
                <a:srgbClr val="FFFF00"/>
              </a:highlight>
            </a:endParaRPr>
          </a:p>
        </p:txBody>
      </p:sp>
      <p:sp>
        <p:nvSpPr>
          <p:cNvPr id="345" name="Google Shape;345;p1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7</a:t>
            </a:fld>
            <a:endParaRPr sz="1200" b="0" i="0" u="none" strike="noStrike" cap="none">
              <a:solidFill>
                <a:srgbClr val="8A8A8A"/>
              </a:solidFill>
              <a:latin typeface="Source Sans Pro"/>
              <a:ea typeface="Source Sans Pro"/>
              <a:cs typeface="Source Sans Pro"/>
              <a:sym typeface="Source Sans Pro"/>
            </a:endParaRPr>
          </a:p>
        </p:txBody>
      </p:sp>
      <p:sp>
        <p:nvSpPr>
          <p:cNvPr id="346" name="Google Shape;346;p10"/>
          <p:cNvSpPr txBox="1"/>
          <p:nvPr/>
        </p:nvSpPr>
        <p:spPr>
          <a:xfrm>
            <a:off x="1860504"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347" name="Google Shape;347;p10"/>
          <p:cNvSpPr/>
          <p:nvPr/>
        </p:nvSpPr>
        <p:spPr>
          <a:xfrm>
            <a:off x="1648069" y="206236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348" name="Google Shape;348;p10"/>
          <p:cNvCxnSpPr/>
          <p:nvPr/>
        </p:nvCxnSpPr>
        <p:spPr>
          <a:xfrm flipH="1">
            <a:off x="2624948" y="2020663"/>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49" name="Google Shape;349;p10"/>
          <p:cNvCxnSpPr/>
          <p:nvPr/>
        </p:nvCxnSpPr>
        <p:spPr>
          <a:xfrm>
            <a:off x="1611183" y="2018680"/>
            <a:ext cx="0" cy="3525495"/>
          </a:xfrm>
          <a:prstGeom prst="straightConnector1">
            <a:avLst/>
          </a:prstGeom>
          <a:noFill/>
          <a:ln w="9525" cap="flat" cmpd="sng">
            <a:solidFill>
              <a:srgbClr val="7F7F7F"/>
            </a:solidFill>
            <a:prstDash val="solid"/>
            <a:round/>
            <a:headEnd type="none" w="sm" len="sm"/>
            <a:tailEnd type="none" w="sm" len="sm"/>
          </a:ln>
        </p:spPr>
      </p:cxnSp>
      <p:cxnSp>
        <p:nvCxnSpPr>
          <p:cNvPr id="350" name="Google Shape;350;p10"/>
          <p:cNvCxnSpPr/>
          <p:nvPr/>
        </p:nvCxnSpPr>
        <p:spPr>
          <a:xfrm flipH="1">
            <a:off x="3104625" y="2030406"/>
            <a:ext cx="7500" cy="3525600"/>
          </a:xfrm>
          <a:prstGeom prst="straightConnector1">
            <a:avLst/>
          </a:prstGeom>
          <a:noFill/>
          <a:ln w="9525" cap="flat" cmpd="sng">
            <a:solidFill>
              <a:srgbClr val="C7C7C7"/>
            </a:solidFill>
            <a:prstDash val="dot"/>
            <a:round/>
            <a:headEnd type="none" w="sm" len="sm"/>
            <a:tailEnd type="none" w="sm" len="sm"/>
          </a:ln>
        </p:spPr>
      </p:cxnSp>
      <p:cxnSp>
        <p:nvCxnSpPr>
          <p:cNvPr id="351" name="Google Shape;351;p10"/>
          <p:cNvCxnSpPr/>
          <p:nvPr/>
        </p:nvCxnSpPr>
        <p:spPr>
          <a:xfrm>
            <a:off x="2103692" y="2023144"/>
            <a:ext cx="0" cy="3507730"/>
          </a:xfrm>
          <a:prstGeom prst="straightConnector1">
            <a:avLst/>
          </a:prstGeom>
          <a:noFill/>
          <a:ln w="9525" cap="flat" cmpd="sng">
            <a:solidFill>
              <a:srgbClr val="C7C7C7"/>
            </a:solidFill>
            <a:prstDash val="dot"/>
            <a:round/>
            <a:headEnd type="none" w="sm" len="sm"/>
            <a:tailEnd type="none" w="sm" len="sm"/>
          </a:ln>
        </p:spPr>
      </p:cxnSp>
      <p:cxnSp>
        <p:nvCxnSpPr>
          <p:cNvPr id="352" name="Google Shape;352;p10"/>
          <p:cNvCxnSpPr/>
          <p:nvPr/>
        </p:nvCxnSpPr>
        <p:spPr>
          <a:xfrm>
            <a:off x="6665953" y="2017414"/>
            <a:ext cx="21202" cy="3513460"/>
          </a:xfrm>
          <a:prstGeom prst="straightConnector1">
            <a:avLst/>
          </a:prstGeom>
          <a:noFill/>
          <a:ln w="9525" cap="flat" cmpd="sng">
            <a:solidFill>
              <a:srgbClr val="7F7F7F"/>
            </a:solidFill>
            <a:prstDash val="solid"/>
            <a:round/>
            <a:headEnd type="none" w="sm" len="sm"/>
            <a:tailEnd type="none" w="sm" len="sm"/>
          </a:ln>
        </p:spPr>
      </p:cxnSp>
      <p:cxnSp>
        <p:nvCxnSpPr>
          <p:cNvPr id="353" name="Google Shape;353;p10"/>
          <p:cNvCxnSpPr/>
          <p:nvPr/>
        </p:nvCxnSpPr>
        <p:spPr>
          <a:xfrm rot="10800000" flipH="1">
            <a:off x="417968" y="3259407"/>
            <a:ext cx="11130552" cy="24272"/>
          </a:xfrm>
          <a:prstGeom prst="straightConnector1">
            <a:avLst/>
          </a:prstGeom>
          <a:noFill/>
          <a:ln w="9525" cap="flat" cmpd="sng">
            <a:solidFill>
              <a:srgbClr val="747C74"/>
            </a:solidFill>
            <a:prstDash val="solid"/>
            <a:round/>
            <a:headEnd type="none" w="sm" len="sm"/>
            <a:tailEnd type="none" w="sm" len="sm"/>
          </a:ln>
        </p:spPr>
      </p:cxnSp>
      <p:cxnSp>
        <p:nvCxnSpPr>
          <p:cNvPr id="354" name="Google Shape;354;p10"/>
          <p:cNvCxnSpPr/>
          <p:nvPr/>
        </p:nvCxnSpPr>
        <p:spPr>
          <a:xfrm rot="10800000" flipH="1">
            <a:off x="523581" y="4726581"/>
            <a:ext cx="11127556" cy="12340"/>
          </a:xfrm>
          <a:prstGeom prst="straightConnector1">
            <a:avLst/>
          </a:prstGeom>
          <a:noFill/>
          <a:ln w="9525" cap="flat" cmpd="sng">
            <a:solidFill>
              <a:srgbClr val="747C74"/>
            </a:solidFill>
            <a:prstDash val="solid"/>
            <a:round/>
            <a:headEnd type="none" w="sm" len="sm"/>
            <a:tailEnd type="none" w="sm" len="sm"/>
          </a:ln>
        </p:spPr>
      </p:cxnSp>
      <p:cxnSp>
        <p:nvCxnSpPr>
          <p:cNvPr id="355" name="Google Shape;355;p10"/>
          <p:cNvCxnSpPr/>
          <p:nvPr/>
        </p:nvCxnSpPr>
        <p:spPr>
          <a:xfrm rot="10800000" flipH="1">
            <a:off x="1611183" y="2018059"/>
            <a:ext cx="10058400" cy="6436"/>
          </a:xfrm>
          <a:prstGeom prst="straightConnector1">
            <a:avLst/>
          </a:prstGeom>
          <a:noFill/>
          <a:ln w="12700" cap="flat" cmpd="sng">
            <a:solidFill>
              <a:schemeClr val="dk1"/>
            </a:solidFill>
            <a:prstDash val="solid"/>
            <a:round/>
            <a:headEnd type="none" w="sm" len="sm"/>
            <a:tailEnd type="none" w="sm" len="sm"/>
          </a:ln>
        </p:spPr>
      </p:cxnSp>
      <p:cxnSp>
        <p:nvCxnSpPr>
          <p:cNvPr id="356" name="Google Shape;356;p10"/>
          <p:cNvCxnSpPr/>
          <p:nvPr/>
        </p:nvCxnSpPr>
        <p:spPr>
          <a:xfrm>
            <a:off x="526863" y="5532630"/>
            <a:ext cx="11111073" cy="5816"/>
          </a:xfrm>
          <a:prstGeom prst="straightConnector1">
            <a:avLst/>
          </a:prstGeom>
          <a:noFill/>
          <a:ln w="9525" cap="flat" cmpd="sng">
            <a:solidFill>
              <a:srgbClr val="747C74"/>
            </a:solidFill>
            <a:prstDash val="solid"/>
            <a:round/>
            <a:headEnd type="none" w="sm" len="sm"/>
            <a:tailEnd type="none" w="sm" len="sm"/>
          </a:ln>
        </p:spPr>
      </p:cxnSp>
      <p:sp>
        <p:nvSpPr>
          <p:cNvPr id="357" name="Google Shape;357;p10"/>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358" name="Google Shape;358;p10"/>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grpSp>
        <p:nvGrpSpPr>
          <p:cNvPr id="359" name="Google Shape;359;p10"/>
          <p:cNvGrpSpPr/>
          <p:nvPr/>
        </p:nvGrpSpPr>
        <p:grpSpPr>
          <a:xfrm>
            <a:off x="9039633" y="670431"/>
            <a:ext cx="2100972" cy="318123"/>
            <a:chOff x="8441380" y="969090"/>
            <a:chExt cx="2100972" cy="318123"/>
          </a:xfrm>
        </p:grpSpPr>
        <p:sp>
          <p:nvSpPr>
            <p:cNvPr id="360" name="Google Shape;360;p10"/>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1" name="Google Shape;361;p10"/>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2" name="Google Shape;362;p10"/>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design team</a:t>
              </a:r>
              <a:endParaRPr sz="800" b="0" i="0" u="none" strike="noStrike" cap="none">
                <a:solidFill>
                  <a:srgbClr val="303A46"/>
                </a:solidFill>
                <a:latin typeface="Source Sans Pro"/>
                <a:ea typeface="Source Sans Pro"/>
                <a:cs typeface="Source Sans Pro"/>
                <a:sym typeface="Source Sans Pro"/>
              </a:endParaRPr>
            </a:p>
          </p:txBody>
        </p:sp>
        <p:sp>
          <p:nvSpPr>
            <p:cNvPr id="363" name="Google Shape;363;p10"/>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product  team</a:t>
              </a:r>
              <a:endParaRPr sz="800" b="0" i="0" u="none" strike="noStrike" cap="none">
                <a:solidFill>
                  <a:srgbClr val="303A46"/>
                </a:solidFill>
                <a:latin typeface="Source Sans Pro"/>
                <a:ea typeface="Source Sans Pro"/>
                <a:cs typeface="Source Sans Pro"/>
                <a:sym typeface="Source Sans Pro"/>
              </a:endParaRPr>
            </a:p>
          </p:txBody>
        </p:sp>
      </p:grpSp>
      <p:cxnSp>
        <p:nvCxnSpPr>
          <p:cNvPr id="364" name="Google Shape;364;p10"/>
          <p:cNvCxnSpPr/>
          <p:nvPr/>
        </p:nvCxnSpPr>
        <p:spPr>
          <a:xfrm>
            <a:off x="6159426" y="2009672"/>
            <a:ext cx="0" cy="3528774"/>
          </a:xfrm>
          <a:prstGeom prst="straightConnector1">
            <a:avLst/>
          </a:prstGeom>
          <a:noFill/>
          <a:ln w="9525" cap="flat" cmpd="sng">
            <a:solidFill>
              <a:srgbClr val="C7C7C7"/>
            </a:solidFill>
            <a:prstDash val="dot"/>
            <a:round/>
            <a:headEnd type="none" w="sm" len="sm"/>
            <a:tailEnd type="none" w="sm" len="sm"/>
          </a:ln>
        </p:spPr>
      </p:cxnSp>
      <p:cxnSp>
        <p:nvCxnSpPr>
          <p:cNvPr id="365" name="Google Shape;365;p10"/>
          <p:cNvCxnSpPr/>
          <p:nvPr/>
        </p:nvCxnSpPr>
        <p:spPr>
          <a:xfrm>
            <a:off x="5132527" y="2040979"/>
            <a:ext cx="0" cy="3466330"/>
          </a:xfrm>
          <a:prstGeom prst="straightConnector1">
            <a:avLst/>
          </a:prstGeom>
          <a:noFill/>
          <a:ln w="9525" cap="flat" cmpd="sng">
            <a:solidFill>
              <a:srgbClr val="C7C7C7"/>
            </a:solidFill>
            <a:prstDash val="dot"/>
            <a:round/>
            <a:headEnd type="none" w="sm" len="sm"/>
            <a:tailEnd type="none" w="sm" len="sm"/>
          </a:ln>
        </p:spPr>
      </p:cxnSp>
      <p:sp>
        <p:nvSpPr>
          <p:cNvPr id="366" name="Google Shape;366;p10"/>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367" name="Google Shape;367;p10"/>
          <p:cNvGrpSpPr/>
          <p:nvPr/>
        </p:nvGrpSpPr>
        <p:grpSpPr>
          <a:xfrm>
            <a:off x="4987817" y="1419460"/>
            <a:ext cx="1295260" cy="4028392"/>
            <a:chOff x="7027823" y="1378798"/>
            <a:chExt cx="1365300" cy="5007946"/>
          </a:xfrm>
        </p:grpSpPr>
        <p:cxnSp>
          <p:nvCxnSpPr>
            <p:cNvPr id="368" name="Google Shape;368;p10"/>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369" name="Google Shape;369;p10"/>
            <p:cNvGrpSpPr/>
            <p:nvPr/>
          </p:nvGrpSpPr>
          <p:grpSpPr>
            <a:xfrm>
              <a:off x="7027823" y="1378798"/>
              <a:ext cx="1365300" cy="417786"/>
              <a:chOff x="7148473" y="1410548"/>
              <a:chExt cx="1365300" cy="417786"/>
            </a:xfrm>
          </p:grpSpPr>
          <p:sp>
            <p:nvSpPr>
              <p:cNvPr id="370" name="Google Shape;370;p10"/>
              <p:cNvSpPr/>
              <p:nvPr/>
            </p:nvSpPr>
            <p:spPr>
              <a:xfrm>
                <a:off x="7148473" y="1410548"/>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371" name="Google Shape;371;p10"/>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372" name="Google Shape;372;p10"/>
          <p:cNvCxnSpPr/>
          <p:nvPr/>
        </p:nvCxnSpPr>
        <p:spPr>
          <a:xfrm flipH="1">
            <a:off x="11651137" y="2025140"/>
            <a:ext cx="9754" cy="3519035"/>
          </a:xfrm>
          <a:prstGeom prst="straightConnector1">
            <a:avLst/>
          </a:prstGeom>
          <a:noFill/>
          <a:ln w="9525" cap="flat" cmpd="sng">
            <a:solidFill>
              <a:srgbClr val="7F7F7F"/>
            </a:solidFill>
            <a:prstDash val="solid"/>
            <a:round/>
            <a:headEnd type="none" w="sm" len="sm"/>
            <a:tailEnd type="none" w="sm" len="sm"/>
          </a:ln>
        </p:spPr>
      </p:cxnSp>
      <p:cxnSp>
        <p:nvCxnSpPr>
          <p:cNvPr id="373" name="Google Shape;373;p10"/>
          <p:cNvCxnSpPr/>
          <p:nvPr/>
        </p:nvCxnSpPr>
        <p:spPr>
          <a:xfrm>
            <a:off x="4135375" y="2039449"/>
            <a:ext cx="0" cy="3507514"/>
          </a:xfrm>
          <a:prstGeom prst="straightConnector1">
            <a:avLst/>
          </a:prstGeom>
          <a:noFill/>
          <a:ln w="9525" cap="flat" cmpd="sng">
            <a:solidFill>
              <a:srgbClr val="C7C7C7"/>
            </a:solidFill>
            <a:prstDash val="dot"/>
            <a:round/>
            <a:headEnd type="none" w="sm" len="sm"/>
            <a:tailEnd type="none" w="sm" len="sm"/>
          </a:ln>
        </p:spPr>
      </p:cxnSp>
      <p:sp>
        <p:nvSpPr>
          <p:cNvPr id="374" name="Google Shape;374;p10"/>
          <p:cNvSpPr/>
          <p:nvPr/>
        </p:nvSpPr>
        <p:spPr>
          <a:xfrm>
            <a:off x="614063" y="254726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5" name="Google Shape;375;p10"/>
          <p:cNvSpPr/>
          <p:nvPr/>
        </p:nvSpPr>
        <p:spPr>
          <a:xfrm>
            <a:off x="602605" y="4762689"/>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6" name="Google Shape;376;p10"/>
          <p:cNvSpPr/>
          <p:nvPr/>
        </p:nvSpPr>
        <p:spPr>
          <a:xfrm>
            <a:off x="614063" y="3680897"/>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377" name="Google Shape;377;p10"/>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378" name="Google Shape;378;p10"/>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379" name="Google Shape;379;p10"/>
          <p:cNvPicPr preferRelativeResize="0"/>
          <p:nvPr/>
        </p:nvPicPr>
        <p:blipFill rotWithShape="1">
          <a:blip r:embed="rId5">
            <a:alphaModFix/>
          </a:blip>
          <a:srcRect/>
          <a:stretch/>
        </p:blipFill>
        <p:spPr>
          <a:xfrm>
            <a:off x="694273" y="5105336"/>
            <a:ext cx="265176" cy="265176"/>
          </a:xfrm>
          <a:prstGeom prst="rect">
            <a:avLst/>
          </a:prstGeom>
          <a:noFill/>
          <a:ln>
            <a:noFill/>
          </a:ln>
        </p:spPr>
      </p:pic>
      <p:sp>
        <p:nvSpPr>
          <p:cNvPr id="380" name="Google Shape;380;p10"/>
          <p:cNvSpPr txBox="1"/>
          <p:nvPr/>
        </p:nvSpPr>
        <p:spPr>
          <a:xfrm>
            <a:off x="1573869" y="218926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sp>
        <p:nvSpPr>
          <p:cNvPr id="381" name="Google Shape;381;p1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cxnSp>
        <p:nvCxnSpPr>
          <p:cNvPr id="382" name="Google Shape;382;p10"/>
          <p:cNvCxnSpPr/>
          <p:nvPr/>
        </p:nvCxnSpPr>
        <p:spPr>
          <a:xfrm flipH="1">
            <a:off x="3623512" y="2042056"/>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3" name="Google Shape;383;p10"/>
          <p:cNvCxnSpPr/>
          <p:nvPr/>
        </p:nvCxnSpPr>
        <p:spPr>
          <a:xfrm flipH="1">
            <a:off x="4633045" y="2027682"/>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4" name="Google Shape;384;p10"/>
          <p:cNvCxnSpPr/>
          <p:nvPr/>
        </p:nvCxnSpPr>
        <p:spPr>
          <a:xfrm flipH="1">
            <a:off x="5646413" y="2029341"/>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5" name="Google Shape;385;p10"/>
          <p:cNvCxnSpPr/>
          <p:nvPr/>
        </p:nvCxnSpPr>
        <p:spPr>
          <a:xfrm flipH="1">
            <a:off x="7674083" y="2017414"/>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6" name="Google Shape;386;p10"/>
          <p:cNvCxnSpPr/>
          <p:nvPr/>
        </p:nvCxnSpPr>
        <p:spPr>
          <a:xfrm flipH="1">
            <a:off x="8678281" y="2025666"/>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7" name="Google Shape;387;p10"/>
          <p:cNvCxnSpPr/>
          <p:nvPr/>
        </p:nvCxnSpPr>
        <p:spPr>
          <a:xfrm flipH="1">
            <a:off x="9682479" y="2027682"/>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8" name="Google Shape;388;p10"/>
          <p:cNvCxnSpPr/>
          <p:nvPr/>
        </p:nvCxnSpPr>
        <p:spPr>
          <a:xfrm flipH="1">
            <a:off x="10705617" y="2017169"/>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9" name="Google Shape;389;p10"/>
          <p:cNvCxnSpPr/>
          <p:nvPr/>
        </p:nvCxnSpPr>
        <p:spPr>
          <a:xfrm>
            <a:off x="7171844" y="2028819"/>
            <a:ext cx="0" cy="3528774"/>
          </a:xfrm>
          <a:prstGeom prst="straightConnector1">
            <a:avLst/>
          </a:prstGeom>
          <a:noFill/>
          <a:ln w="9525" cap="flat" cmpd="sng">
            <a:solidFill>
              <a:srgbClr val="C7C7C7"/>
            </a:solidFill>
            <a:prstDash val="dot"/>
            <a:round/>
            <a:headEnd type="none" w="sm" len="sm"/>
            <a:tailEnd type="none" w="sm" len="sm"/>
          </a:ln>
        </p:spPr>
      </p:cxnSp>
      <p:cxnSp>
        <p:nvCxnSpPr>
          <p:cNvPr id="390" name="Google Shape;390;p10"/>
          <p:cNvCxnSpPr/>
          <p:nvPr/>
        </p:nvCxnSpPr>
        <p:spPr>
          <a:xfrm>
            <a:off x="11175680" y="2027232"/>
            <a:ext cx="0" cy="3528774"/>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10"/>
          <p:cNvCxnSpPr/>
          <p:nvPr/>
        </p:nvCxnSpPr>
        <p:spPr>
          <a:xfrm>
            <a:off x="10183690" y="2009672"/>
            <a:ext cx="0" cy="3528774"/>
          </a:xfrm>
          <a:prstGeom prst="straightConnector1">
            <a:avLst/>
          </a:prstGeom>
          <a:noFill/>
          <a:ln w="9525" cap="flat" cmpd="sng">
            <a:solidFill>
              <a:srgbClr val="C7C7C7"/>
            </a:solidFill>
            <a:prstDash val="dot"/>
            <a:round/>
            <a:headEnd type="none" w="sm" len="sm"/>
            <a:tailEnd type="none" w="sm" len="sm"/>
          </a:ln>
        </p:spPr>
      </p:cxnSp>
      <p:cxnSp>
        <p:nvCxnSpPr>
          <p:cNvPr id="392" name="Google Shape;392;p10"/>
          <p:cNvCxnSpPr/>
          <p:nvPr/>
        </p:nvCxnSpPr>
        <p:spPr>
          <a:xfrm>
            <a:off x="9187937" y="2039449"/>
            <a:ext cx="0" cy="3528774"/>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10"/>
          <p:cNvCxnSpPr/>
          <p:nvPr/>
        </p:nvCxnSpPr>
        <p:spPr>
          <a:xfrm>
            <a:off x="8185563" y="2039449"/>
            <a:ext cx="0" cy="3528774"/>
          </a:xfrm>
          <a:prstGeom prst="straightConnector1">
            <a:avLst/>
          </a:prstGeom>
          <a:noFill/>
          <a:ln w="9525" cap="flat" cmpd="sng">
            <a:solidFill>
              <a:srgbClr val="C7C7C7"/>
            </a:solidFill>
            <a:prstDash val="dot"/>
            <a:round/>
            <a:headEnd type="none" w="sm" len="sm"/>
            <a:tailEnd type="none" w="sm" len="sm"/>
          </a:ln>
        </p:spPr>
      </p:cxnSp>
      <p:sp>
        <p:nvSpPr>
          <p:cNvPr id="394" name="Google Shape;394;p10"/>
          <p:cNvSpPr txBox="1"/>
          <p:nvPr/>
        </p:nvSpPr>
        <p:spPr>
          <a:xfrm>
            <a:off x="3868710"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395" name="Google Shape;395;p10"/>
          <p:cNvSpPr txBox="1"/>
          <p:nvPr/>
        </p:nvSpPr>
        <p:spPr>
          <a:xfrm>
            <a:off x="4869772"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396" name="Google Shape;396;p10"/>
          <p:cNvSpPr txBox="1"/>
          <p:nvPr/>
        </p:nvSpPr>
        <p:spPr>
          <a:xfrm>
            <a:off x="5904211"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397" name="Google Shape;397;p10"/>
          <p:cNvSpPr txBox="1"/>
          <p:nvPr/>
        </p:nvSpPr>
        <p:spPr>
          <a:xfrm>
            <a:off x="6938651"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398" name="Google Shape;398;p10"/>
          <p:cNvSpPr txBox="1"/>
          <p:nvPr/>
        </p:nvSpPr>
        <p:spPr>
          <a:xfrm>
            <a:off x="7923779"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399" name="Google Shape;399;p10"/>
          <p:cNvSpPr txBox="1"/>
          <p:nvPr/>
        </p:nvSpPr>
        <p:spPr>
          <a:xfrm>
            <a:off x="8947210"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400" name="Google Shape;400;p10"/>
          <p:cNvSpPr txBox="1"/>
          <p:nvPr/>
        </p:nvSpPr>
        <p:spPr>
          <a:xfrm>
            <a:off x="9932338"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401" name="Google Shape;401;p10"/>
          <p:cNvSpPr txBox="1"/>
          <p:nvPr/>
        </p:nvSpPr>
        <p:spPr>
          <a:xfrm>
            <a:off x="10955769"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402" name="Google Shape;402;p10"/>
          <p:cNvSpPr txBox="1"/>
          <p:nvPr/>
        </p:nvSpPr>
        <p:spPr>
          <a:xfrm>
            <a:off x="2820640" y="172600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403" name="Google Shape;403;p10"/>
          <p:cNvSpPr/>
          <p:nvPr/>
        </p:nvSpPr>
        <p:spPr>
          <a:xfrm>
            <a:off x="1618559" y="2330543"/>
            <a:ext cx="994828"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700" b="0" i="0" u="none" strike="noStrike" cap="none">
                <a:solidFill>
                  <a:srgbClr val="FDFFFD"/>
                </a:solidFill>
                <a:latin typeface="Source Sans Pro"/>
                <a:ea typeface="Source Sans Pro"/>
                <a:cs typeface="Source Sans Pro"/>
                <a:sym typeface="Source Sans Pro"/>
              </a:rPr>
              <a:t>Build understanding of product and product goals</a:t>
            </a:r>
            <a:endParaRPr sz="700" b="0" i="0" u="none" strike="noStrike" cap="none">
              <a:solidFill>
                <a:srgbClr val="000000"/>
              </a:solidFill>
              <a:latin typeface="Source Sans Pro"/>
              <a:ea typeface="Source Sans Pro"/>
              <a:cs typeface="Source Sans Pro"/>
              <a:sym typeface="Source Sans Pro"/>
            </a:endParaRPr>
          </a:p>
        </p:txBody>
      </p:sp>
      <p:sp>
        <p:nvSpPr>
          <p:cNvPr id="404" name="Google Shape;404;p10"/>
          <p:cNvSpPr/>
          <p:nvPr/>
        </p:nvSpPr>
        <p:spPr>
          <a:xfrm>
            <a:off x="1632501" y="2751851"/>
            <a:ext cx="1472159" cy="33832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650" b="0" i="0" u="none" strike="noStrike" cap="none">
                <a:solidFill>
                  <a:srgbClr val="FDFFFD"/>
                </a:solidFill>
                <a:latin typeface="Source Sans Pro"/>
                <a:ea typeface="Source Sans Pro"/>
                <a:cs typeface="Source Sans Pro"/>
                <a:sym typeface="Source Sans Pro"/>
              </a:rPr>
              <a:t>Build initial workplan and backlog</a:t>
            </a:r>
            <a:endParaRPr sz="650" b="0" i="0" u="none" strike="noStrike" cap="none">
              <a:solidFill>
                <a:srgbClr val="000000"/>
              </a:solidFill>
              <a:latin typeface="Source Sans Pro"/>
              <a:ea typeface="Source Sans Pro"/>
              <a:cs typeface="Source Sans Pro"/>
              <a:sym typeface="Source Sans Pro"/>
            </a:endParaRPr>
          </a:p>
        </p:txBody>
      </p:sp>
      <p:sp>
        <p:nvSpPr>
          <p:cNvPr id="405" name="Google Shape;405;p10"/>
          <p:cNvSpPr/>
          <p:nvPr/>
        </p:nvSpPr>
        <p:spPr>
          <a:xfrm>
            <a:off x="2645950" y="2337635"/>
            <a:ext cx="2890109" cy="33832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Build Roadmap</a:t>
            </a:r>
            <a:endParaRPr sz="650" b="0" i="0" u="none" strike="noStrike" cap="none">
              <a:solidFill>
                <a:srgbClr val="000000"/>
              </a:solidFill>
              <a:latin typeface="Source Sans Pro"/>
              <a:ea typeface="Source Sans Pro"/>
              <a:cs typeface="Source Sans Pro"/>
              <a:sym typeface="Source Sans Pro"/>
            </a:endParaRPr>
          </a:p>
        </p:txBody>
      </p:sp>
      <p:sp>
        <p:nvSpPr>
          <p:cNvPr id="406" name="Google Shape;406;p10"/>
          <p:cNvSpPr/>
          <p:nvPr/>
        </p:nvSpPr>
        <p:spPr>
          <a:xfrm>
            <a:off x="1606771" y="3300780"/>
            <a:ext cx="2990117"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Business partner discovery</a:t>
            </a:r>
            <a:endParaRPr sz="650" b="0" i="0" u="none" strike="noStrike" cap="none">
              <a:solidFill>
                <a:srgbClr val="FDFFFD"/>
              </a:solidFill>
              <a:latin typeface="Source Sans Pro"/>
              <a:ea typeface="Source Sans Pro"/>
              <a:cs typeface="Source Sans Pro"/>
              <a:sym typeface="Source Sans Pro"/>
            </a:endParaRPr>
          </a:p>
        </p:txBody>
      </p:sp>
      <p:sp>
        <p:nvSpPr>
          <p:cNvPr id="407" name="Google Shape;407;p10"/>
          <p:cNvSpPr/>
          <p:nvPr/>
        </p:nvSpPr>
        <p:spPr>
          <a:xfrm>
            <a:off x="1620979" y="3662888"/>
            <a:ext cx="984885"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Comparative research</a:t>
            </a:r>
            <a:endParaRPr sz="650" b="0" i="0" u="none" strike="noStrike" cap="none">
              <a:solidFill>
                <a:srgbClr val="FDFFFD"/>
              </a:solidFill>
              <a:latin typeface="Source Sans Pro"/>
              <a:ea typeface="Source Sans Pro"/>
              <a:cs typeface="Source Sans Pro"/>
              <a:sym typeface="Source Sans Pro"/>
            </a:endParaRPr>
          </a:p>
        </p:txBody>
      </p:sp>
      <p:sp>
        <p:nvSpPr>
          <p:cNvPr id="408" name="Google Shape;408;p10"/>
          <p:cNvSpPr/>
          <p:nvPr/>
        </p:nvSpPr>
        <p:spPr>
          <a:xfrm>
            <a:off x="2652434" y="3667025"/>
            <a:ext cx="958962"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Consolidate existing research</a:t>
            </a:r>
            <a:endParaRPr sz="650" b="0" i="0" u="none" strike="noStrike" cap="none">
              <a:solidFill>
                <a:srgbClr val="FDFFFD"/>
              </a:solidFill>
              <a:latin typeface="Source Sans Pro"/>
              <a:ea typeface="Source Sans Pro"/>
              <a:cs typeface="Source Sans Pro"/>
              <a:sym typeface="Source Sans Pro"/>
            </a:endParaRPr>
          </a:p>
        </p:txBody>
      </p:sp>
      <p:sp>
        <p:nvSpPr>
          <p:cNvPr id="409" name="Google Shape;409;p10"/>
          <p:cNvSpPr/>
          <p:nvPr/>
        </p:nvSpPr>
        <p:spPr>
          <a:xfrm>
            <a:off x="2636842" y="4030473"/>
            <a:ext cx="983297"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Current state mapping</a:t>
            </a:r>
            <a:endParaRPr sz="650" b="0" i="0" u="none" strike="noStrike" cap="none">
              <a:solidFill>
                <a:srgbClr val="FDFFFD"/>
              </a:solidFill>
              <a:latin typeface="Source Sans Pro"/>
              <a:ea typeface="Source Sans Pro"/>
              <a:cs typeface="Source Sans Pro"/>
              <a:sym typeface="Source Sans Pro"/>
            </a:endParaRPr>
          </a:p>
        </p:txBody>
      </p:sp>
      <p:sp>
        <p:nvSpPr>
          <p:cNvPr id="410" name="Google Shape;410;p10"/>
          <p:cNvSpPr/>
          <p:nvPr/>
        </p:nvSpPr>
        <p:spPr>
          <a:xfrm>
            <a:off x="3131924" y="4390975"/>
            <a:ext cx="35586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IA Tree Test Plan H0 &amp; H1</a:t>
            </a:r>
            <a:endParaRPr sz="650" b="0" i="0" u="none" strike="noStrike" cap="none">
              <a:solidFill>
                <a:srgbClr val="FDFFFD"/>
              </a:solidFill>
              <a:latin typeface="Source Sans Pro"/>
              <a:ea typeface="Source Sans Pro"/>
              <a:cs typeface="Source Sans Pro"/>
              <a:sym typeface="Source Sans Pro"/>
            </a:endParaRPr>
          </a:p>
        </p:txBody>
      </p:sp>
      <p:sp>
        <p:nvSpPr>
          <p:cNvPr id="411" name="Google Shape;411;p10"/>
          <p:cNvSpPr/>
          <p:nvPr/>
        </p:nvSpPr>
        <p:spPr>
          <a:xfrm>
            <a:off x="3642137" y="4028816"/>
            <a:ext cx="1457729"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Research Activities  Plan (RAP)</a:t>
            </a:r>
            <a:endParaRPr sz="650" b="0" i="0" u="none" strike="noStrike" cap="none">
              <a:solidFill>
                <a:srgbClr val="000000"/>
              </a:solidFill>
              <a:latin typeface="Arial"/>
              <a:ea typeface="Arial"/>
              <a:cs typeface="Arial"/>
              <a:sym typeface="Arial"/>
            </a:endParaRPr>
          </a:p>
        </p:txBody>
      </p:sp>
      <p:sp>
        <p:nvSpPr>
          <p:cNvPr id="412" name="Google Shape;412;p10"/>
          <p:cNvSpPr/>
          <p:nvPr/>
        </p:nvSpPr>
        <p:spPr>
          <a:xfrm>
            <a:off x="3652707" y="3662888"/>
            <a:ext cx="949731"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Experience Map</a:t>
            </a:r>
            <a:endParaRPr sz="650" b="0" i="0" u="none" strike="noStrike" cap="none">
              <a:solidFill>
                <a:srgbClr val="000000"/>
              </a:solidFill>
              <a:latin typeface="Arial"/>
              <a:ea typeface="Arial"/>
              <a:cs typeface="Arial"/>
              <a:sym typeface="Arial"/>
            </a:endParaRPr>
          </a:p>
        </p:txBody>
      </p:sp>
      <p:sp>
        <p:nvSpPr>
          <p:cNvPr id="413" name="Google Shape;413;p10"/>
          <p:cNvSpPr/>
          <p:nvPr/>
        </p:nvSpPr>
        <p:spPr>
          <a:xfrm>
            <a:off x="1645940" y="4765228"/>
            <a:ext cx="1951265" cy="283464"/>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Discovery</a:t>
            </a:r>
            <a:endParaRPr sz="650" b="0" i="0" u="none" strike="noStrike" cap="none">
              <a:solidFill>
                <a:schemeClr val="accent1"/>
              </a:solidFill>
              <a:latin typeface="Arial"/>
              <a:ea typeface="Arial"/>
              <a:cs typeface="Arial"/>
              <a:sym typeface="Arial"/>
            </a:endParaRPr>
          </a:p>
        </p:txBody>
      </p:sp>
      <p:sp>
        <p:nvSpPr>
          <p:cNvPr id="414" name="Google Shape;414;p10"/>
          <p:cNvSpPr/>
          <p:nvPr/>
        </p:nvSpPr>
        <p:spPr>
          <a:xfrm>
            <a:off x="8719219" y="4765175"/>
            <a:ext cx="2908963" cy="283464"/>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Feasibility</a:t>
            </a:r>
            <a:endParaRPr sz="650" b="0" i="0" u="none" strike="noStrike" cap="none">
              <a:solidFill>
                <a:schemeClr val="accent1"/>
              </a:solidFill>
              <a:latin typeface="Arial"/>
              <a:ea typeface="Arial"/>
              <a:cs typeface="Arial"/>
              <a:sym typeface="Arial"/>
            </a:endParaRPr>
          </a:p>
        </p:txBody>
      </p:sp>
      <p:sp>
        <p:nvSpPr>
          <p:cNvPr id="415" name="Google Shape;415;p10"/>
          <p:cNvSpPr/>
          <p:nvPr/>
        </p:nvSpPr>
        <p:spPr>
          <a:xfrm>
            <a:off x="7216565" y="3294725"/>
            <a:ext cx="14334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Prototype Research</a:t>
            </a:r>
            <a:endParaRPr sz="650" b="0" i="0" u="none" strike="noStrike" cap="none">
              <a:solidFill>
                <a:srgbClr val="FDFFFD"/>
              </a:solidFill>
              <a:latin typeface="Source Sans Pro"/>
              <a:ea typeface="Source Sans Pro"/>
              <a:cs typeface="Source Sans Pro"/>
              <a:sym typeface="Source Sans Pro"/>
            </a:endParaRPr>
          </a:p>
        </p:txBody>
      </p:sp>
      <p:sp>
        <p:nvSpPr>
          <p:cNvPr id="416" name="Google Shape;416;p10"/>
          <p:cNvSpPr/>
          <p:nvPr/>
        </p:nvSpPr>
        <p:spPr>
          <a:xfrm>
            <a:off x="5155472" y="3296925"/>
            <a:ext cx="19596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Prototyping</a:t>
            </a:r>
            <a:endParaRPr sz="650" b="0" i="0" u="none" strike="noStrike" cap="none">
              <a:solidFill>
                <a:srgbClr val="000000"/>
              </a:solidFill>
              <a:latin typeface="Arial"/>
              <a:ea typeface="Arial"/>
              <a:cs typeface="Arial"/>
              <a:sym typeface="Arial"/>
            </a:endParaRPr>
          </a:p>
        </p:txBody>
      </p:sp>
      <p:sp>
        <p:nvSpPr>
          <p:cNvPr id="417" name="Google Shape;417;p10"/>
          <p:cNvSpPr/>
          <p:nvPr/>
        </p:nvSpPr>
        <p:spPr>
          <a:xfrm>
            <a:off x="8197830" y="3676296"/>
            <a:ext cx="1959446"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Potential Second Prototype Research</a:t>
            </a:r>
            <a:endParaRPr sz="650" b="0" i="0" u="none" strike="noStrike" cap="none">
              <a:solidFill>
                <a:srgbClr val="FDFFFD"/>
              </a:solidFill>
              <a:latin typeface="Source Sans Pro"/>
              <a:ea typeface="Source Sans Pro"/>
              <a:cs typeface="Source Sans Pro"/>
              <a:sym typeface="Source Sans Pro"/>
            </a:endParaRPr>
          </a:p>
        </p:txBody>
      </p:sp>
      <p:sp>
        <p:nvSpPr>
          <p:cNvPr id="418" name="Google Shape;418;p10"/>
          <p:cNvSpPr/>
          <p:nvPr/>
        </p:nvSpPr>
        <p:spPr>
          <a:xfrm>
            <a:off x="9187827" y="4013320"/>
            <a:ext cx="1952778"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Final Recommended Prototype</a:t>
            </a:r>
            <a:endParaRPr sz="650" b="0" i="0" u="none" strike="noStrike" cap="none">
              <a:solidFill>
                <a:srgbClr val="000000"/>
              </a:solidFill>
              <a:latin typeface="Arial"/>
              <a:ea typeface="Arial"/>
              <a:cs typeface="Arial"/>
              <a:sym typeface="Arial"/>
            </a:endParaRPr>
          </a:p>
        </p:txBody>
      </p:sp>
      <p:sp>
        <p:nvSpPr>
          <p:cNvPr id="419" name="Google Shape;419;p10"/>
          <p:cNvSpPr/>
          <p:nvPr/>
        </p:nvSpPr>
        <p:spPr>
          <a:xfrm>
            <a:off x="10760161" y="4331926"/>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420" name="Google Shape;420;p10"/>
          <p:cNvSpPr txBox="1"/>
          <p:nvPr/>
        </p:nvSpPr>
        <p:spPr>
          <a:xfrm>
            <a:off x="10765718" y="4518009"/>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Final IA Recommendations delivered</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cxnSp>
        <p:nvCxnSpPr>
          <p:cNvPr id="426" name="Google Shape;426;p12"/>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427" name="Google Shape;427;p12"/>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428" name="Google Shape;428;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8</a:t>
            </a:fld>
            <a:endParaRPr sz="1200" b="0" i="0" u="none" strike="noStrike" cap="none">
              <a:solidFill>
                <a:srgbClr val="8A8A8A"/>
              </a:solidFill>
              <a:latin typeface="Source Sans Pro"/>
              <a:ea typeface="Source Sans Pro"/>
              <a:cs typeface="Source Sans Pro"/>
              <a:sym typeface="Source Sans Pro"/>
            </a:endParaRPr>
          </a:p>
        </p:txBody>
      </p:sp>
      <p:sp>
        <p:nvSpPr>
          <p:cNvPr id="429" name="Google Shape;429;p12"/>
          <p:cNvSpPr txBox="1"/>
          <p:nvPr/>
        </p:nvSpPr>
        <p:spPr>
          <a:xfrm>
            <a:off x="406697" y="711050"/>
            <a:ext cx="72030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We launched our research on IA hypotheses with Veterans</a:t>
            </a:r>
            <a:endParaRPr sz="2800" b="0" i="0" u="none" strike="noStrike" cap="none" dirty="0">
              <a:solidFill>
                <a:schemeClr val="dk1"/>
              </a:solidFill>
              <a:latin typeface="PT Serif"/>
              <a:ea typeface="PT Serif"/>
              <a:cs typeface="PT Serif"/>
              <a:sym typeface="PT Serif"/>
            </a:endParaRPr>
          </a:p>
        </p:txBody>
      </p:sp>
      <p:sp>
        <p:nvSpPr>
          <p:cNvPr id="430" name="Google Shape;430;p1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431" name="Google Shape;431;p12"/>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432" name="Google Shape;432;p12"/>
          <p:cNvSpPr txBox="1"/>
          <p:nvPr/>
        </p:nvSpPr>
        <p:spPr>
          <a:xfrm>
            <a:off x="419100" y="1773936"/>
            <a:ext cx="44142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Iterate on research plan #1 based on VA feedback</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Monitor IA treejack test (#1)</a:t>
            </a:r>
            <a:endParaRPr/>
          </a:p>
        </p:txBody>
      </p:sp>
      <p:sp>
        <p:nvSpPr>
          <p:cNvPr id="433" name="Google Shape;433;p12"/>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5"/>
              </a:rPr>
              <a:t>Research plan #1 </a:t>
            </a:r>
            <a:endParaRPr sz="1200" b="0" i="0" u="none" strike="noStrike" cap="none">
              <a:solidFill>
                <a:srgbClr val="000000"/>
              </a:solidFill>
              <a:latin typeface="Source Sans Pro"/>
              <a:ea typeface="Source Sans Pro"/>
              <a:cs typeface="Source Sans Pro"/>
              <a:sym typeface="Source Sans Pro"/>
            </a:endParaRPr>
          </a:p>
        </p:txBody>
      </p:sp>
      <p:sp>
        <p:nvSpPr>
          <p:cNvPr id="434" name="Google Shape;434;p12"/>
          <p:cNvSpPr txBox="1"/>
          <p:nvPr/>
        </p:nvSpPr>
        <p:spPr>
          <a:xfrm>
            <a:off x="185924" y="2832375"/>
            <a:ext cx="5207700"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500" dirty="0">
                <a:solidFill>
                  <a:schemeClr val="dk2"/>
                </a:solidFill>
                <a:latin typeface="PT Serif"/>
                <a:ea typeface="PT Serif"/>
                <a:cs typeface="PT Serif"/>
                <a:sym typeface="PT Serif"/>
              </a:rPr>
              <a:t>Research plan #1 approved</a:t>
            </a:r>
            <a:endParaRPr sz="1300" b="0" i="0" u="none" strike="noStrike" cap="none" dirty="0">
              <a:solidFill>
                <a:srgbClr val="000000"/>
              </a:solidFill>
              <a:latin typeface="Arial"/>
              <a:ea typeface="Arial"/>
              <a:cs typeface="Arial"/>
              <a:sym typeface="Arial"/>
            </a:endParaRPr>
          </a:p>
          <a:p>
            <a:pPr marL="914400" marR="0" lvl="1" indent="-302260" algn="l" rtl="0">
              <a:lnSpc>
                <a:spcPct val="90000"/>
              </a:lnSpc>
              <a:spcBef>
                <a:spcPts val="500"/>
              </a:spcBef>
              <a:spcAft>
                <a:spcPts val="0"/>
              </a:spcAft>
              <a:buClr>
                <a:schemeClr val="accent2"/>
              </a:buClr>
              <a:buSzPts val="1160"/>
              <a:buFont typeface="Noto Sans Symbols"/>
              <a:buChar char="▪"/>
            </a:pPr>
            <a:r>
              <a:rPr lang="en-US" sz="1300" dirty="0">
                <a:solidFill>
                  <a:schemeClr val="dk2"/>
                </a:solidFill>
                <a:latin typeface="PT Serif"/>
                <a:ea typeface="PT Serif"/>
                <a:cs typeface="PT Serif"/>
                <a:sym typeface="PT Serif"/>
              </a:rPr>
              <a:t>Perigean began recruiting</a:t>
            </a:r>
            <a:endParaRPr sz="1300" b="0" i="0" u="none" strike="noStrike" cap="none" dirty="0">
              <a:solidFill>
                <a:srgbClr val="000000"/>
              </a:solidFill>
              <a:latin typeface="Arial"/>
              <a:ea typeface="Arial"/>
              <a:cs typeface="Arial"/>
              <a:sym typeface="Arial"/>
            </a:endParaRPr>
          </a:p>
          <a:p>
            <a:pPr marL="914400" marR="0" lvl="1" indent="-302260" algn="l" rtl="0">
              <a:lnSpc>
                <a:spcPct val="90000"/>
              </a:lnSpc>
              <a:spcBef>
                <a:spcPts val="500"/>
              </a:spcBef>
              <a:spcAft>
                <a:spcPts val="0"/>
              </a:spcAft>
              <a:buClr>
                <a:schemeClr val="accent2"/>
              </a:buClr>
              <a:buSzPts val="1160"/>
              <a:buFont typeface="Noto Sans Symbols"/>
              <a:buChar char="▪"/>
            </a:pPr>
            <a:r>
              <a:rPr lang="en-US" sz="1300" dirty="0">
                <a:solidFill>
                  <a:schemeClr val="dk2"/>
                </a:solidFill>
                <a:latin typeface="PT Serif"/>
                <a:ea typeface="PT Serif"/>
                <a:cs typeface="PT Serif"/>
                <a:sym typeface="PT Serif"/>
              </a:rPr>
              <a:t>Tests opened to participants</a:t>
            </a:r>
            <a:endParaRPr sz="1300" dirty="0">
              <a:solidFill>
                <a:schemeClr val="dk2"/>
              </a:solidFill>
              <a:latin typeface="PT Serif"/>
              <a:ea typeface="PT Serif"/>
              <a:cs typeface="PT Serif"/>
              <a:sym typeface="PT Serif"/>
            </a:endParaRPr>
          </a:p>
          <a:p>
            <a:pPr marL="0" marR="0" lvl="0" indent="0" algn="l" rtl="0">
              <a:lnSpc>
                <a:spcPct val="90000"/>
              </a:lnSpc>
              <a:spcBef>
                <a:spcPts val="500"/>
              </a:spcBef>
              <a:spcAft>
                <a:spcPts val="0"/>
              </a:spcAft>
              <a:buNone/>
            </a:pPr>
            <a:endParaRPr sz="1300" dirty="0">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500" dirty="0">
                <a:solidFill>
                  <a:schemeClr val="dk2"/>
                </a:solidFill>
                <a:latin typeface="PT Serif"/>
                <a:ea typeface="PT Serif"/>
                <a:cs typeface="PT Serif"/>
                <a:sym typeface="PT Serif"/>
              </a:rPr>
              <a:t>Participant statistics</a:t>
            </a:r>
            <a:endParaRPr sz="1300" b="0" i="0" u="none" strike="noStrike" cap="none" dirty="0">
              <a:solidFill>
                <a:srgbClr val="000000"/>
              </a:solidFill>
              <a:latin typeface="Arial"/>
              <a:ea typeface="Arial"/>
              <a:cs typeface="Arial"/>
              <a:sym typeface="Arial"/>
            </a:endParaRPr>
          </a:p>
          <a:p>
            <a:pPr marL="914400" marR="0" lvl="1" indent="-302260" algn="l" rtl="0">
              <a:lnSpc>
                <a:spcPct val="90000"/>
              </a:lnSpc>
              <a:spcBef>
                <a:spcPts val="500"/>
              </a:spcBef>
              <a:spcAft>
                <a:spcPts val="0"/>
              </a:spcAft>
              <a:buClr>
                <a:schemeClr val="accent2"/>
              </a:buClr>
              <a:buSzPts val="1160"/>
              <a:buFont typeface="Noto Sans Symbols"/>
              <a:buChar char="▪"/>
            </a:pPr>
            <a:r>
              <a:rPr lang="en-US" sz="1300" dirty="0">
                <a:solidFill>
                  <a:schemeClr val="dk2"/>
                </a:solidFill>
                <a:latin typeface="PT Serif"/>
                <a:ea typeface="PT Serif"/>
                <a:cs typeface="PT Serif"/>
                <a:sym typeface="PT Serif"/>
              </a:rPr>
              <a:t>Veteran H0</a:t>
            </a:r>
          </a:p>
          <a:p>
            <a:pPr marL="612140" lvl="3">
              <a:lnSpc>
                <a:spcPct val="90000"/>
              </a:lnSpc>
              <a:spcBef>
                <a:spcPts val="500"/>
              </a:spcBef>
              <a:buClr>
                <a:schemeClr val="accent2"/>
              </a:buClr>
              <a:buSzPts val="1160"/>
            </a:pPr>
            <a:r>
              <a:rPr lang="en-US" sz="1300" dirty="0">
                <a:solidFill>
                  <a:schemeClr val="dk2"/>
                </a:solidFill>
                <a:latin typeface="PT Serif"/>
                <a:ea typeface="PT Serif"/>
                <a:cs typeface="PT Serif"/>
                <a:sym typeface="PT Serif"/>
              </a:rPr>
              <a:t>	- 44 completed</a:t>
            </a:r>
            <a:endParaRPr sz="1300" dirty="0">
              <a:solidFill>
                <a:schemeClr val="dk2"/>
              </a:solidFill>
              <a:latin typeface="PT Serif"/>
              <a:ea typeface="PT Serif"/>
              <a:cs typeface="PT Serif"/>
              <a:sym typeface="PT Serif"/>
            </a:endParaRPr>
          </a:p>
          <a:p>
            <a:pPr marL="914400" marR="0" lvl="1" indent="-311150" algn="l" rtl="0">
              <a:lnSpc>
                <a:spcPct val="90000"/>
              </a:lnSpc>
              <a:spcBef>
                <a:spcPts val="500"/>
              </a:spcBef>
              <a:spcAft>
                <a:spcPts val="0"/>
              </a:spcAft>
              <a:buClr>
                <a:schemeClr val="accent2"/>
              </a:buClr>
              <a:buSzPts val="1300"/>
              <a:buFont typeface="PT Serif"/>
              <a:buChar char="▪"/>
            </a:pPr>
            <a:r>
              <a:rPr lang="en-US" sz="1300" dirty="0">
                <a:solidFill>
                  <a:schemeClr val="dk2"/>
                </a:solidFill>
                <a:latin typeface="PT Serif"/>
                <a:ea typeface="PT Serif"/>
                <a:cs typeface="PT Serif"/>
                <a:sym typeface="PT Serif"/>
              </a:rPr>
              <a:t>Veteran H1</a:t>
            </a:r>
          </a:p>
          <a:p>
            <a:pPr marL="603250" marR="0" lvl="1" algn="l" rtl="0">
              <a:lnSpc>
                <a:spcPct val="90000"/>
              </a:lnSpc>
              <a:spcBef>
                <a:spcPts val="500"/>
              </a:spcBef>
              <a:spcAft>
                <a:spcPts val="0"/>
              </a:spcAft>
              <a:buClr>
                <a:schemeClr val="accent2"/>
              </a:buClr>
              <a:buSzPts val="1300"/>
            </a:pPr>
            <a:r>
              <a:rPr lang="en-US" sz="1300" dirty="0">
                <a:solidFill>
                  <a:schemeClr val="dk2"/>
                </a:solidFill>
                <a:latin typeface="PT Serif"/>
                <a:ea typeface="PT Serif"/>
                <a:cs typeface="PT Serif"/>
                <a:sym typeface="PT Serif"/>
              </a:rPr>
              <a:t>	- 33 completed</a:t>
            </a:r>
            <a:endParaRPr sz="1300" dirty="0">
              <a:solidFill>
                <a:schemeClr val="dk2"/>
              </a:solidFill>
              <a:latin typeface="PT Serif"/>
              <a:ea typeface="PT Serif"/>
              <a:cs typeface="PT Serif"/>
              <a:sym typeface="PT Serif"/>
            </a:endParaRPr>
          </a:p>
          <a:p>
            <a:pPr marL="914400" marR="0" lvl="1" indent="-311150" algn="l" rtl="0">
              <a:lnSpc>
                <a:spcPct val="90000"/>
              </a:lnSpc>
              <a:spcBef>
                <a:spcPts val="500"/>
              </a:spcBef>
              <a:spcAft>
                <a:spcPts val="0"/>
              </a:spcAft>
              <a:buClr>
                <a:schemeClr val="accent2"/>
              </a:buClr>
              <a:buSzPts val="1300"/>
              <a:buFont typeface="PT Serif"/>
              <a:buChar char="▪"/>
            </a:pPr>
            <a:r>
              <a:rPr lang="en-US" sz="1300" dirty="0">
                <a:solidFill>
                  <a:schemeClr val="dk2"/>
                </a:solidFill>
                <a:latin typeface="PT Serif"/>
                <a:ea typeface="PT Serif"/>
                <a:cs typeface="PT Serif"/>
                <a:sym typeface="PT Serif"/>
              </a:rPr>
              <a:t>Veteran Baseline</a:t>
            </a:r>
          </a:p>
          <a:p>
            <a:pPr marL="603250" marR="0" lvl="1" algn="l" rtl="0">
              <a:lnSpc>
                <a:spcPct val="90000"/>
              </a:lnSpc>
              <a:spcBef>
                <a:spcPts val="500"/>
              </a:spcBef>
              <a:spcAft>
                <a:spcPts val="0"/>
              </a:spcAft>
              <a:buClr>
                <a:schemeClr val="accent2"/>
              </a:buClr>
              <a:buSzPts val="1300"/>
            </a:pPr>
            <a:r>
              <a:rPr lang="en-US" sz="1300" dirty="0">
                <a:solidFill>
                  <a:schemeClr val="dk2"/>
                </a:solidFill>
                <a:latin typeface="PT Serif"/>
                <a:ea typeface="PT Serif"/>
                <a:cs typeface="PT Serif"/>
                <a:sym typeface="PT Serif"/>
              </a:rPr>
              <a:t>	- 37 completed</a:t>
            </a:r>
            <a:endParaRPr sz="1300" b="0" i="0" u="none" strike="noStrike" cap="none" dirty="0">
              <a:solidFill>
                <a:srgbClr val="000000"/>
              </a:solidFill>
              <a:latin typeface="Arial"/>
              <a:ea typeface="Arial"/>
              <a:cs typeface="Arial"/>
              <a:sym typeface="Arial"/>
            </a:endParaRPr>
          </a:p>
        </p:txBody>
      </p:sp>
      <p:sp>
        <p:nvSpPr>
          <p:cNvPr id="435" name="Google Shape;435;p1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
        <p:nvSpPr>
          <p:cNvPr id="436" name="Google Shape;436;p12"/>
          <p:cNvSpPr txBox="1"/>
          <p:nvPr/>
        </p:nvSpPr>
        <p:spPr>
          <a:xfrm>
            <a:off x="2393675" y="4116287"/>
            <a:ext cx="3000000" cy="1649652"/>
          </a:xfrm>
          <a:prstGeom prst="rect">
            <a:avLst/>
          </a:prstGeom>
          <a:noFill/>
          <a:ln>
            <a:noFill/>
          </a:ln>
        </p:spPr>
        <p:txBody>
          <a:bodyPr spcFirstLastPara="1" wrap="square" lIns="91425" tIns="91425" rIns="91425" bIns="91425" anchor="t" anchorCtr="0">
            <a:spAutoFit/>
          </a:bodyPr>
          <a:lstStyle/>
          <a:p>
            <a:pPr marL="914400" lvl="1" indent="-311150" algn="l" rtl="0">
              <a:lnSpc>
                <a:spcPct val="90000"/>
              </a:lnSpc>
              <a:spcBef>
                <a:spcPts val="500"/>
              </a:spcBef>
              <a:spcAft>
                <a:spcPts val="0"/>
              </a:spcAft>
              <a:buClr>
                <a:schemeClr val="accent2"/>
              </a:buClr>
              <a:buSzPts val="1300"/>
              <a:buFont typeface="Noto Sans Symbols"/>
              <a:buChar char="▪"/>
            </a:pPr>
            <a:r>
              <a:rPr lang="en-US" sz="1300" dirty="0">
                <a:solidFill>
                  <a:schemeClr val="dk2"/>
                </a:solidFill>
                <a:latin typeface="PT Serif"/>
                <a:ea typeface="PT Serif"/>
                <a:cs typeface="PT Serif"/>
                <a:sym typeface="PT Serif"/>
              </a:rPr>
              <a:t>Caregiver H0</a:t>
            </a:r>
          </a:p>
          <a:p>
            <a:pPr marL="603250" lvl="2">
              <a:lnSpc>
                <a:spcPct val="90000"/>
              </a:lnSpc>
              <a:spcBef>
                <a:spcPts val="500"/>
              </a:spcBef>
              <a:buClr>
                <a:schemeClr val="accent2"/>
              </a:buClr>
              <a:buSzPts val="1300"/>
            </a:pPr>
            <a:r>
              <a:rPr lang="en-US" sz="1300" dirty="0">
                <a:solidFill>
                  <a:schemeClr val="dk2"/>
                </a:solidFill>
                <a:latin typeface="PT Serif"/>
                <a:ea typeface="PT Serif"/>
                <a:cs typeface="PT Serif"/>
                <a:sym typeface="PT Serif"/>
              </a:rPr>
              <a:t>	- 4 completed</a:t>
            </a:r>
            <a:endParaRPr sz="1300" dirty="0">
              <a:solidFill>
                <a:schemeClr val="dk2"/>
              </a:solidFill>
              <a:latin typeface="PT Serif"/>
              <a:ea typeface="PT Serif"/>
              <a:cs typeface="PT Serif"/>
              <a:sym typeface="PT Serif"/>
            </a:endParaRPr>
          </a:p>
          <a:p>
            <a:pPr marL="914400" lvl="1" indent="-311150" algn="l" rtl="0">
              <a:lnSpc>
                <a:spcPct val="90000"/>
              </a:lnSpc>
              <a:spcBef>
                <a:spcPts val="500"/>
              </a:spcBef>
              <a:spcAft>
                <a:spcPts val="0"/>
              </a:spcAft>
              <a:buClr>
                <a:schemeClr val="accent2"/>
              </a:buClr>
              <a:buSzPts val="1300"/>
              <a:buFont typeface="PT Serif"/>
              <a:buChar char="▪"/>
            </a:pPr>
            <a:r>
              <a:rPr lang="en-US" sz="1300" dirty="0">
                <a:solidFill>
                  <a:schemeClr val="dk2"/>
                </a:solidFill>
                <a:latin typeface="PT Serif"/>
                <a:ea typeface="PT Serif"/>
                <a:cs typeface="PT Serif"/>
                <a:sym typeface="PT Serif"/>
              </a:rPr>
              <a:t>Caregiver H1</a:t>
            </a:r>
          </a:p>
          <a:p>
            <a:pPr marL="603250" lvl="1" algn="l" rtl="0">
              <a:lnSpc>
                <a:spcPct val="90000"/>
              </a:lnSpc>
              <a:spcBef>
                <a:spcPts val="500"/>
              </a:spcBef>
              <a:spcAft>
                <a:spcPts val="0"/>
              </a:spcAft>
              <a:buClr>
                <a:schemeClr val="accent2"/>
              </a:buClr>
              <a:buSzPts val="1300"/>
            </a:pPr>
            <a:r>
              <a:rPr lang="en-US" sz="1300" dirty="0">
                <a:solidFill>
                  <a:schemeClr val="dk2"/>
                </a:solidFill>
                <a:latin typeface="PT Serif"/>
                <a:ea typeface="PT Serif"/>
                <a:cs typeface="PT Serif"/>
                <a:sym typeface="PT Serif"/>
              </a:rPr>
              <a:t>	- 2 completed</a:t>
            </a:r>
            <a:endParaRPr sz="1300" dirty="0">
              <a:solidFill>
                <a:schemeClr val="dk2"/>
              </a:solidFill>
              <a:latin typeface="PT Serif"/>
              <a:ea typeface="PT Serif"/>
              <a:cs typeface="PT Serif"/>
              <a:sym typeface="PT Serif"/>
            </a:endParaRPr>
          </a:p>
          <a:p>
            <a:pPr marL="914400" lvl="1" indent="-311150" algn="l" rtl="0">
              <a:lnSpc>
                <a:spcPct val="90000"/>
              </a:lnSpc>
              <a:spcBef>
                <a:spcPts val="500"/>
              </a:spcBef>
              <a:spcAft>
                <a:spcPts val="0"/>
              </a:spcAft>
              <a:buClr>
                <a:schemeClr val="accent2"/>
              </a:buClr>
              <a:buSzPts val="1300"/>
              <a:buFont typeface="PT Serif"/>
              <a:buChar char="▪"/>
            </a:pPr>
            <a:r>
              <a:rPr lang="en-US" sz="1300" dirty="0">
                <a:solidFill>
                  <a:schemeClr val="dk2"/>
                </a:solidFill>
                <a:latin typeface="PT Serif"/>
                <a:ea typeface="PT Serif"/>
                <a:cs typeface="PT Serif"/>
                <a:sym typeface="PT Serif"/>
              </a:rPr>
              <a:t>Caregiver Baseline</a:t>
            </a:r>
          </a:p>
          <a:p>
            <a:pPr marL="603250" lvl="2">
              <a:lnSpc>
                <a:spcPct val="90000"/>
              </a:lnSpc>
              <a:spcBef>
                <a:spcPts val="500"/>
              </a:spcBef>
              <a:buClr>
                <a:schemeClr val="accent2"/>
              </a:buClr>
              <a:buSzPts val="1300"/>
            </a:pPr>
            <a:r>
              <a:rPr lang="en-US" sz="1300" dirty="0">
                <a:solidFill>
                  <a:schemeClr val="dk2"/>
                </a:solidFill>
                <a:latin typeface="PT Serif"/>
                <a:ea typeface="PT Serif"/>
                <a:cs typeface="PT Serif"/>
                <a:sym typeface="PT Serif"/>
              </a:rPr>
              <a:t>	- 1 completed</a:t>
            </a:r>
            <a:endParaRPr sz="1300" dirty="0"/>
          </a:p>
        </p:txBody>
      </p:sp>
      <p:pic>
        <p:nvPicPr>
          <p:cNvPr id="437" name="Google Shape;437;p12" descr="Screen Shot 2022-06-13 at 10.24.49 AM.png"/>
          <p:cNvPicPr preferRelativeResize="0"/>
          <p:nvPr/>
        </p:nvPicPr>
        <p:blipFill>
          <a:blip r:embed="rId6">
            <a:alphaModFix/>
          </a:blip>
          <a:stretch>
            <a:fillRect/>
          </a:stretch>
        </p:blipFill>
        <p:spPr>
          <a:xfrm>
            <a:off x="7344012" y="881432"/>
            <a:ext cx="4695587" cy="1668900"/>
          </a:xfrm>
          <a:prstGeom prst="rect">
            <a:avLst/>
          </a:prstGeom>
          <a:noFill/>
          <a:ln>
            <a:noFill/>
          </a:ln>
        </p:spPr>
      </p:pic>
      <p:pic>
        <p:nvPicPr>
          <p:cNvPr id="438" name="Google Shape;438;p12" descr="Screen Shot 2022-06-13 at 10.24.21 AM.png"/>
          <p:cNvPicPr preferRelativeResize="0"/>
          <p:nvPr/>
        </p:nvPicPr>
        <p:blipFill>
          <a:blip r:embed="rId7">
            <a:alphaModFix/>
          </a:blip>
          <a:stretch>
            <a:fillRect/>
          </a:stretch>
        </p:blipFill>
        <p:spPr>
          <a:xfrm>
            <a:off x="7344926" y="2604406"/>
            <a:ext cx="4694668" cy="1668900"/>
          </a:xfrm>
          <a:prstGeom prst="rect">
            <a:avLst/>
          </a:prstGeom>
          <a:noFill/>
          <a:ln>
            <a:noFill/>
          </a:ln>
        </p:spPr>
      </p:pic>
      <p:sp>
        <p:nvSpPr>
          <p:cNvPr id="439" name="Google Shape;439;p12"/>
          <p:cNvSpPr txBox="1"/>
          <p:nvPr/>
        </p:nvSpPr>
        <p:spPr>
          <a:xfrm>
            <a:off x="4344000" y="2171731"/>
            <a:ext cx="3000000" cy="378600"/>
          </a:xfrm>
          <a:prstGeom prst="rect">
            <a:avLst/>
          </a:prstGeom>
          <a:noFill/>
          <a:ln>
            <a:noFill/>
          </a:ln>
        </p:spPr>
        <p:txBody>
          <a:bodyPr spcFirstLastPara="1" wrap="square" lIns="91425" tIns="91425" rIns="91425" bIns="91425" anchor="t" anchorCtr="0">
            <a:spAutoFit/>
          </a:bodyPr>
          <a:lstStyle/>
          <a:p>
            <a:pPr marL="0" lvl="0" indent="0" algn="r" rtl="0">
              <a:lnSpc>
                <a:spcPct val="90000"/>
              </a:lnSpc>
              <a:spcBef>
                <a:spcPts val="500"/>
              </a:spcBef>
              <a:spcAft>
                <a:spcPts val="0"/>
              </a:spcAft>
              <a:buNone/>
            </a:pPr>
            <a:r>
              <a:rPr lang="en-US">
                <a:solidFill>
                  <a:schemeClr val="dk2"/>
                </a:solidFill>
                <a:latin typeface="PT Serif"/>
                <a:ea typeface="PT Serif"/>
                <a:cs typeface="PT Serif"/>
                <a:sym typeface="PT Serif"/>
              </a:rPr>
              <a:t>Veteran H0</a:t>
            </a:r>
            <a:endParaRPr>
              <a:solidFill>
                <a:schemeClr val="dk2"/>
              </a:solidFill>
              <a:latin typeface="PT Serif"/>
              <a:ea typeface="PT Serif"/>
              <a:cs typeface="PT Serif"/>
              <a:sym typeface="PT Serif"/>
            </a:endParaRPr>
          </a:p>
        </p:txBody>
      </p:sp>
      <p:sp>
        <p:nvSpPr>
          <p:cNvPr id="440" name="Google Shape;440;p12"/>
          <p:cNvSpPr txBox="1"/>
          <p:nvPr/>
        </p:nvSpPr>
        <p:spPr>
          <a:xfrm>
            <a:off x="4344000" y="3894706"/>
            <a:ext cx="3000000" cy="378600"/>
          </a:xfrm>
          <a:prstGeom prst="rect">
            <a:avLst/>
          </a:prstGeom>
          <a:noFill/>
          <a:ln>
            <a:noFill/>
          </a:ln>
        </p:spPr>
        <p:txBody>
          <a:bodyPr spcFirstLastPara="1" wrap="square" lIns="91425" tIns="91425" rIns="91425" bIns="91425" anchor="t" anchorCtr="0">
            <a:spAutoFit/>
          </a:bodyPr>
          <a:lstStyle/>
          <a:p>
            <a:pPr marL="0" lvl="0" indent="0" algn="r" rtl="0">
              <a:lnSpc>
                <a:spcPct val="90000"/>
              </a:lnSpc>
              <a:spcBef>
                <a:spcPts val="500"/>
              </a:spcBef>
              <a:spcAft>
                <a:spcPts val="0"/>
              </a:spcAft>
              <a:buNone/>
            </a:pPr>
            <a:r>
              <a:rPr lang="en-US">
                <a:solidFill>
                  <a:schemeClr val="dk2"/>
                </a:solidFill>
                <a:latin typeface="PT Serif"/>
                <a:ea typeface="PT Serif"/>
                <a:cs typeface="PT Serif"/>
                <a:sym typeface="PT Serif"/>
              </a:rPr>
              <a:t>Veteran H1</a:t>
            </a:r>
            <a:endParaRPr>
              <a:solidFill>
                <a:schemeClr val="dk2"/>
              </a:solidFill>
              <a:latin typeface="PT Serif"/>
              <a:ea typeface="PT Serif"/>
              <a:cs typeface="PT Serif"/>
              <a:sym typeface="PT Serif"/>
            </a:endParaRPr>
          </a:p>
        </p:txBody>
      </p:sp>
      <p:pic>
        <p:nvPicPr>
          <p:cNvPr id="441" name="Google Shape;441;p12" descr="Screen Shot 2022-06-13 at 10.25.16 AM.png"/>
          <p:cNvPicPr preferRelativeResize="0"/>
          <p:nvPr/>
        </p:nvPicPr>
        <p:blipFill>
          <a:blip r:embed="rId8">
            <a:alphaModFix/>
          </a:blip>
          <a:stretch>
            <a:fillRect/>
          </a:stretch>
        </p:blipFill>
        <p:spPr>
          <a:xfrm>
            <a:off x="7344000" y="4273306"/>
            <a:ext cx="4695600" cy="1675647"/>
          </a:xfrm>
          <a:prstGeom prst="rect">
            <a:avLst/>
          </a:prstGeom>
          <a:noFill/>
          <a:ln>
            <a:noFill/>
          </a:ln>
        </p:spPr>
      </p:pic>
      <p:sp>
        <p:nvSpPr>
          <p:cNvPr id="442" name="Google Shape;442;p12"/>
          <p:cNvSpPr txBox="1"/>
          <p:nvPr/>
        </p:nvSpPr>
        <p:spPr>
          <a:xfrm>
            <a:off x="4344000" y="5505206"/>
            <a:ext cx="3000000" cy="378600"/>
          </a:xfrm>
          <a:prstGeom prst="rect">
            <a:avLst/>
          </a:prstGeom>
          <a:noFill/>
          <a:ln>
            <a:noFill/>
          </a:ln>
        </p:spPr>
        <p:txBody>
          <a:bodyPr spcFirstLastPara="1" wrap="square" lIns="91425" tIns="91425" rIns="91425" bIns="91425" anchor="t" anchorCtr="0">
            <a:spAutoFit/>
          </a:bodyPr>
          <a:lstStyle/>
          <a:p>
            <a:pPr marL="0" lvl="0" indent="0" algn="r" rtl="0">
              <a:lnSpc>
                <a:spcPct val="90000"/>
              </a:lnSpc>
              <a:spcBef>
                <a:spcPts val="500"/>
              </a:spcBef>
              <a:spcAft>
                <a:spcPts val="0"/>
              </a:spcAft>
              <a:buNone/>
            </a:pPr>
            <a:r>
              <a:rPr lang="en-US">
                <a:solidFill>
                  <a:schemeClr val="dk2"/>
                </a:solidFill>
                <a:latin typeface="PT Serif"/>
                <a:ea typeface="PT Serif"/>
                <a:cs typeface="PT Serif"/>
                <a:sym typeface="PT Serif"/>
              </a:rPr>
              <a:t>Veteran Baseline</a:t>
            </a:r>
            <a:endParaRPr>
              <a:solidFill>
                <a:schemeClr val="dk2"/>
              </a:solidFill>
              <a:latin typeface="PT Serif"/>
              <a:ea typeface="PT Serif"/>
              <a:cs typeface="PT Serif"/>
              <a:sym typeface="PT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13" descr="Screen Shot 2022-06-13 at 6.47.40 PM.png"/>
          <p:cNvPicPr preferRelativeResize="0"/>
          <p:nvPr/>
        </p:nvPicPr>
        <p:blipFill>
          <a:blip r:embed="rId3">
            <a:alphaModFix/>
          </a:blip>
          <a:stretch>
            <a:fillRect/>
          </a:stretch>
        </p:blipFill>
        <p:spPr>
          <a:xfrm>
            <a:off x="7182514" y="1418607"/>
            <a:ext cx="4312974" cy="1883248"/>
          </a:xfrm>
          <a:prstGeom prst="rect">
            <a:avLst/>
          </a:prstGeom>
          <a:noFill/>
          <a:ln w="9525" cap="flat" cmpd="sng">
            <a:solidFill>
              <a:schemeClr val="dk2"/>
            </a:solidFill>
            <a:prstDash val="solid"/>
            <a:round/>
            <a:headEnd type="none" w="sm" len="sm"/>
            <a:tailEnd type="none" w="sm" len="sm"/>
          </a:ln>
        </p:spPr>
      </p:pic>
      <p:cxnSp>
        <p:nvCxnSpPr>
          <p:cNvPr id="450" name="Google Shape;450;p13"/>
          <p:cNvCxnSpPr/>
          <p:nvPr/>
        </p:nvCxnSpPr>
        <p:spPr>
          <a:xfrm rot="10800000">
            <a:off x="7818495" y="150355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451" name="Google Shape;451;p13"/>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452" name="Google Shape;452;p1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a:solidFill>
                <a:srgbClr val="8A8A8A"/>
              </a:solidFill>
              <a:latin typeface="Source Sans Pro"/>
              <a:ea typeface="Source Sans Pro"/>
              <a:cs typeface="Source Sans Pro"/>
              <a:sym typeface="Source Sans Pro"/>
            </a:endParaRPr>
          </a:p>
        </p:txBody>
      </p:sp>
      <p:sp>
        <p:nvSpPr>
          <p:cNvPr id="453" name="Google Shape;453;p13"/>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began</a:t>
            </a:r>
            <a:r>
              <a:rPr lang="en-US" sz="2800">
                <a:solidFill>
                  <a:schemeClr val="dk1"/>
                </a:solidFill>
                <a:latin typeface="PT Serif"/>
                <a:ea typeface="PT Serif"/>
                <a:cs typeface="PT Serif"/>
                <a:sym typeface="PT Serif"/>
              </a:rPr>
              <a:t> developing testing protocol for next research phase</a:t>
            </a:r>
            <a:endParaRPr sz="2800" b="0" i="0" u="none" strike="noStrike" cap="none">
              <a:solidFill>
                <a:schemeClr val="dk1"/>
              </a:solidFill>
              <a:latin typeface="PT Serif"/>
              <a:ea typeface="PT Serif"/>
              <a:cs typeface="PT Serif"/>
              <a:sym typeface="PT Serif"/>
            </a:endParaRPr>
          </a:p>
        </p:txBody>
      </p:sp>
      <p:sp>
        <p:nvSpPr>
          <p:cNvPr id="454" name="Google Shape;454;p13"/>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455" name="Google Shape;455;p13"/>
          <p:cNvSpPr txBox="1"/>
          <p:nvPr/>
        </p:nvSpPr>
        <p:spPr>
          <a:xfrm>
            <a:off x="419100" y="1773936"/>
            <a:ext cx="5169600" cy="58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Draft testing protocol for qualitative research on hypotheses</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Begin design for low fidelity prototype IA H1</a:t>
            </a:r>
            <a:endParaRPr/>
          </a:p>
          <a:p>
            <a:pPr marL="0" marR="0" lvl="0" indent="0" algn="l" rtl="0">
              <a:lnSpc>
                <a:spcPct val="114999"/>
              </a:lnSpc>
              <a:spcBef>
                <a:spcPts val="0"/>
              </a:spcBef>
              <a:spcAft>
                <a:spcPts val="0"/>
              </a:spcAft>
              <a:buNone/>
            </a:pPr>
            <a:r>
              <a:rPr lang="en-US" sz="1200" b="0" i="0" u="sng" strike="noStrike" cap="none">
                <a:solidFill>
                  <a:schemeClr val="hlink"/>
                </a:solidFill>
                <a:latin typeface="PT Serif"/>
                <a:ea typeface="PT Serif"/>
                <a:cs typeface="PT Serif"/>
                <a:sym typeface="PT Serif"/>
                <a:hlinkClick r:id="rId6"/>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Begin design for low fidelity prototype IA H0</a:t>
            </a:r>
            <a:endParaRPr sz="1200" b="0" i="0" u="none" strike="noStrike" cap="none">
              <a:solidFill>
                <a:srgbClr val="8F8F8F"/>
              </a:solidFill>
              <a:latin typeface="PT Serif"/>
              <a:ea typeface="PT Serif"/>
              <a:cs typeface="PT Serif"/>
              <a:sym typeface="PT Serif"/>
            </a:endParaRPr>
          </a:p>
        </p:txBody>
      </p:sp>
      <p:sp>
        <p:nvSpPr>
          <p:cNvPr id="456" name="Google Shape;456;p13"/>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u="sng">
                <a:solidFill>
                  <a:schemeClr val="hlink"/>
                </a:solidFill>
                <a:latin typeface="Source Sans Pro"/>
                <a:ea typeface="Source Sans Pro"/>
                <a:cs typeface="Source Sans Pro"/>
                <a:sym typeface="Source Sans Pro"/>
                <a:hlinkClick r:id="rId7"/>
              </a:rPr>
              <a:t>Sketch l</a:t>
            </a:r>
            <a:r>
              <a:rPr lang="en-US" sz="1200" b="0" i="0" u="sng" strike="noStrike" cap="none">
                <a:solidFill>
                  <a:schemeClr val="hlink"/>
                </a:solidFill>
                <a:latin typeface="Source Sans Pro"/>
                <a:ea typeface="Source Sans Pro"/>
                <a:cs typeface="Source Sans Pro"/>
                <a:sym typeface="Source Sans Pro"/>
                <a:hlinkClick r:id="rId7"/>
              </a:rPr>
              <a:t>ink </a:t>
            </a:r>
            <a:r>
              <a:rPr lang="en-US" sz="1200" b="0" i="0" u="none" strike="noStrike" cap="none">
                <a:solidFill>
                  <a:srgbClr val="000000"/>
                </a:solidFill>
                <a:latin typeface="Source Sans Pro"/>
                <a:ea typeface="Source Sans Pro"/>
                <a:cs typeface="Source Sans Pro"/>
                <a:sym typeface="Source Sans Pro"/>
              </a:rPr>
              <a:t>&amp; </a:t>
            </a:r>
            <a:r>
              <a:rPr lang="en-US" sz="1200" b="0" i="0" u="sng" strike="noStrike" cap="none">
                <a:solidFill>
                  <a:schemeClr val="hlink"/>
                </a:solidFill>
                <a:latin typeface="Source Sans Pro"/>
                <a:ea typeface="Source Sans Pro"/>
                <a:cs typeface="Source Sans Pro"/>
                <a:sym typeface="Source Sans Pro"/>
                <a:hlinkClick r:id="rId8"/>
              </a:rPr>
              <a:t>working </a:t>
            </a:r>
            <a:r>
              <a:rPr lang="en-US" sz="1200" u="sng">
                <a:solidFill>
                  <a:schemeClr val="hlink"/>
                </a:solidFill>
                <a:latin typeface="Source Sans Pro"/>
                <a:ea typeface="Source Sans Pro"/>
                <a:cs typeface="Source Sans Pro"/>
                <a:sym typeface="Source Sans Pro"/>
                <a:hlinkClick r:id="rId8"/>
              </a:rPr>
              <a:t>r</a:t>
            </a:r>
            <a:r>
              <a:rPr lang="en-US" sz="1200" b="0" i="0" u="sng" strike="noStrike" cap="none">
                <a:solidFill>
                  <a:schemeClr val="hlink"/>
                </a:solidFill>
                <a:latin typeface="Source Sans Pro"/>
                <a:ea typeface="Source Sans Pro"/>
                <a:cs typeface="Source Sans Pro"/>
                <a:sym typeface="Source Sans Pro"/>
                <a:hlinkClick r:id="rId8"/>
              </a:rPr>
              <a:t>esearch </a:t>
            </a:r>
            <a:r>
              <a:rPr lang="en-US" sz="1200" u="sng">
                <a:solidFill>
                  <a:schemeClr val="hlink"/>
                </a:solidFill>
                <a:latin typeface="Source Sans Pro"/>
                <a:ea typeface="Source Sans Pro"/>
                <a:cs typeface="Source Sans Pro"/>
                <a:sym typeface="Source Sans Pro"/>
                <a:hlinkClick r:id="rId8"/>
              </a:rPr>
              <a:t>p</a:t>
            </a:r>
            <a:r>
              <a:rPr lang="en-US" sz="1200" b="0" i="0" u="sng" strike="noStrike" cap="none">
                <a:solidFill>
                  <a:schemeClr val="hlink"/>
                </a:solidFill>
                <a:latin typeface="Source Sans Pro"/>
                <a:ea typeface="Source Sans Pro"/>
                <a:cs typeface="Source Sans Pro"/>
                <a:sym typeface="Source Sans Pro"/>
                <a:hlinkClick r:id="rId8"/>
              </a:rPr>
              <a:t>lan</a:t>
            </a:r>
            <a:endParaRPr sz="1200" b="0" i="0" u="none" strike="noStrike" cap="none">
              <a:solidFill>
                <a:srgbClr val="000000"/>
              </a:solidFill>
              <a:latin typeface="Source Sans Pro"/>
              <a:ea typeface="Source Sans Pro"/>
              <a:cs typeface="Source Sans Pro"/>
              <a:sym typeface="Source Sans Pro"/>
            </a:endParaRPr>
          </a:p>
        </p:txBody>
      </p:sp>
      <p:sp>
        <p:nvSpPr>
          <p:cNvPr id="457" name="Google Shape;457;p13"/>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115000"/>
              </a:lnSpc>
              <a:spcBef>
                <a:spcPts val="1000"/>
              </a:spcBef>
              <a:spcAft>
                <a:spcPts val="0"/>
              </a:spcAft>
              <a:buClr>
                <a:schemeClr val="accent2"/>
              </a:buClr>
              <a:buSzPts val="1400"/>
              <a:buFont typeface="Noto Sans Symbols"/>
              <a:buNone/>
            </a:pPr>
            <a:r>
              <a:rPr lang="en-US" sz="1600" dirty="0">
                <a:solidFill>
                  <a:schemeClr val="dk2"/>
                </a:solidFill>
                <a:latin typeface="PT Serif"/>
                <a:ea typeface="PT Serif"/>
                <a:cs typeface="PT Serif"/>
                <a:sym typeface="PT Serif"/>
              </a:rPr>
              <a:t>Research goal</a:t>
            </a:r>
            <a:endParaRPr lang="en-US" dirty="0">
              <a:ea typeface="PT Serif"/>
            </a:endParaRPr>
          </a:p>
          <a:p>
            <a:pPr marL="425450" marR="0" lvl="0" indent="-285750" algn="l" rtl="0">
              <a:lnSpc>
                <a:spcPct val="115000"/>
              </a:lnSpc>
              <a:spcBef>
                <a:spcPts val="1000"/>
              </a:spcBef>
              <a:spcAft>
                <a:spcPts val="0"/>
              </a:spcAft>
              <a:buClr>
                <a:schemeClr val="accent2"/>
              </a:buClr>
              <a:buSzPct val="50000"/>
              <a:buFont typeface="Wingdings" panose="05000000000000000000" pitchFamily="2" charset="2"/>
              <a:buChar char="§"/>
            </a:pPr>
            <a:r>
              <a:rPr lang="en-US" dirty="0">
                <a:solidFill>
                  <a:srgbClr val="595959"/>
                </a:solidFill>
                <a:latin typeface="PT Serif"/>
                <a:ea typeface="PT Serif"/>
                <a:cs typeface="PT Serif"/>
                <a:sym typeface="PT Serif"/>
              </a:rPr>
              <a:t>Use prototypes to test placement of </a:t>
            </a:r>
            <a:br>
              <a:rPr lang="en-US" dirty="0">
                <a:solidFill>
                  <a:srgbClr val="595959"/>
                </a:solidFill>
                <a:latin typeface="PT Serif"/>
                <a:ea typeface="PT Serif"/>
                <a:cs typeface="PT Serif"/>
                <a:sym typeface="PT Serif"/>
              </a:rPr>
            </a:br>
            <a:r>
              <a:rPr lang="en-US" dirty="0">
                <a:solidFill>
                  <a:srgbClr val="595959"/>
                </a:solidFill>
                <a:latin typeface="PT Serif"/>
                <a:ea typeface="PT Serif"/>
                <a:cs typeface="PT Serif"/>
                <a:sym typeface="PT Serif"/>
              </a:rPr>
              <a:t>and navigation to ‘My Health’ on VA.gov with Veterans and caregivers.</a:t>
            </a:r>
            <a:endParaRPr sz="1800" b="0" i="0" u="none" strike="noStrike" cap="none" dirty="0">
              <a:solidFill>
                <a:schemeClr val="dk2"/>
              </a:solidFill>
              <a:latin typeface="PT Serif"/>
              <a:ea typeface="PT Serif"/>
              <a:cs typeface="PT Serif"/>
              <a:sym typeface="PT Serif"/>
            </a:endParaRPr>
          </a:p>
          <a:p>
            <a:pPr marL="139700" marR="0" lvl="0" indent="0" algn="l" rtl="0">
              <a:lnSpc>
                <a:spcPct val="115000"/>
              </a:lnSpc>
              <a:spcBef>
                <a:spcPts val="1000"/>
              </a:spcBef>
              <a:spcAft>
                <a:spcPts val="0"/>
              </a:spcAft>
              <a:buClr>
                <a:schemeClr val="accent2"/>
              </a:buClr>
              <a:buSzPts val="1400"/>
              <a:buFont typeface="Noto Sans Symbols"/>
              <a:buNone/>
            </a:pPr>
            <a:r>
              <a:rPr lang="en-US" sz="1600" dirty="0">
                <a:solidFill>
                  <a:schemeClr val="dk2"/>
                </a:solidFill>
                <a:latin typeface="PT Serif"/>
                <a:ea typeface="PT Serif"/>
                <a:cs typeface="PT Serif"/>
                <a:sym typeface="PT Serif"/>
              </a:rPr>
              <a:t>Research questions</a:t>
            </a:r>
          </a:p>
          <a:p>
            <a:pPr marL="425450" lvl="3" indent="-285750">
              <a:lnSpc>
                <a:spcPct val="115000"/>
              </a:lnSpc>
              <a:spcBef>
                <a:spcPts val="1000"/>
              </a:spcBef>
              <a:buClr>
                <a:schemeClr val="accent2"/>
              </a:buClr>
              <a:buSzPct val="50000"/>
              <a:buFont typeface="Wingdings" panose="05000000000000000000" pitchFamily="2" charset="2"/>
              <a:buChar char="§"/>
            </a:pPr>
            <a:r>
              <a:rPr lang="en-US" dirty="0">
                <a:solidFill>
                  <a:srgbClr val="595959"/>
                </a:solidFill>
                <a:latin typeface="PT Serif"/>
                <a:ea typeface="PT Serif"/>
                <a:cs typeface="PT Serif"/>
                <a:sym typeface="PT Serif"/>
              </a:rPr>
              <a:t>Can Veterans find where to complete ‘manage’ and ‘get’ tasks starting from VA.gov? </a:t>
            </a:r>
          </a:p>
          <a:p>
            <a:pPr marL="425450" lvl="3" indent="-285750">
              <a:lnSpc>
                <a:spcPct val="115000"/>
              </a:lnSpc>
              <a:spcBef>
                <a:spcPts val="1000"/>
              </a:spcBef>
              <a:buClr>
                <a:schemeClr val="accent2"/>
              </a:buClr>
              <a:buSzPct val="50000"/>
              <a:buFont typeface="Wingdings" panose="05000000000000000000" pitchFamily="2" charset="2"/>
              <a:buChar char="§"/>
            </a:pPr>
            <a:r>
              <a:rPr lang="en-US" dirty="0">
                <a:solidFill>
                  <a:srgbClr val="595959"/>
                </a:solidFill>
                <a:latin typeface="PT Serif"/>
                <a:ea typeface="PT Serif"/>
                <a:cs typeface="PT Serif"/>
                <a:sym typeface="PT Serif"/>
              </a:rPr>
              <a:t>Can Veterans navigate to the information or task they need when they land on a page from search (or a link they have)?</a:t>
            </a:r>
            <a:endParaRPr dirty="0">
              <a:solidFill>
                <a:schemeClr val="dk2"/>
              </a:solidFill>
              <a:latin typeface="PT Serif"/>
              <a:ea typeface="PT Serif"/>
              <a:cs typeface="PT Serif"/>
              <a:sym typeface="PT Serif"/>
            </a:endParaRPr>
          </a:p>
        </p:txBody>
      </p:sp>
      <p:sp>
        <p:nvSpPr>
          <p:cNvPr id="458" name="Google Shape;458;p1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
        <p:nvSpPr>
          <p:cNvPr id="459" name="Google Shape;459;p1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pic>
        <p:nvPicPr>
          <p:cNvPr id="460" name="Google Shape;460;p13" descr="Screen Shot 2022-06-09 at 5.45.11 AM.png"/>
          <p:cNvPicPr preferRelativeResize="0"/>
          <p:nvPr/>
        </p:nvPicPr>
        <p:blipFill>
          <a:blip r:embed="rId9">
            <a:alphaModFix/>
          </a:blip>
          <a:stretch>
            <a:fillRect/>
          </a:stretch>
        </p:blipFill>
        <p:spPr>
          <a:xfrm>
            <a:off x="6095998" y="2337293"/>
            <a:ext cx="3444999" cy="3426982"/>
          </a:xfrm>
          <a:prstGeom prst="rect">
            <a:avLst/>
          </a:prstGeom>
          <a:noFill/>
          <a:ln w="9525" cap="flat" cmpd="sng">
            <a:solidFill>
              <a:schemeClr val="dk2"/>
            </a:solidFill>
            <a:prstDash val="solid"/>
            <a:round/>
            <a:headEnd type="none" w="sm" len="sm"/>
            <a:tailEnd type="none" w="sm" len="sm"/>
          </a:ln>
        </p:spPr>
      </p:pic>
      <p:pic>
        <p:nvPicPr>
          <p:cNvPr id="461" name="Google Shape;461;p13" descr="Screen Shot 2022-06-09 at 5.27.00 AM.png"/>
          <p:cNvPicPr preferRelativeResize="0"/>
          <p:nvPr/>
        </p:nvPicPr>
        <p:blipFill>
          <a:blip r:embed="rId10">
            <a:alphaModFix/>
          </a:blip>
          <a:stretch>
            <a:fillRect/>
          </a:stretch>
        </p:blipFill>
        <p:spPr>
          <a:xfrm>
            <a:off x="7451601" y="3535606"/>
            <a:ext cx="3445001" cy="211613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3475</Words>
  <Application>Microsoft Office PowerPoint</Application>
  <PresentationFormat>Widescreen</PresentationFormat>
  <Paragraphs>920</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PT Serif</vt:lpstr>
      <vt:lpstr>Noto Sans Symbols</vt:lpstr>
      <vt:lpstr>Source Sans Pro</vt:lpstr>
      <vt:lpstr>Calibri</vt:lpstr>
      <vt:lpstr>Source Sans Pro SemiBold</vt:lpstr>
      <vt:lpstr>Arial</vt:lpstr>
      <vt:lpstr>Wingdings</vt:lpstr>
      <vt:lpstr>1_Office Theme</vt:lpstr>
      <vt:lpstr>Sprint 4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Workplan v4</vt:lpstr>
      <vt:lpstr>PowerPoint Presentation</vt:lpstr>
      <vt:lpstr>PowerPoint Presentation</vt:lpstr>
      <vt:lpstr>1095-B Status Update</vt:lpstr>
      <vt:lpstr>1095-B Workplan v7</vt:lpstr>
      <vt:lpstr>PowerPoint Presentation</vt:lpstr>
      <vt:lpstr>PowerPoint Presentation</vt:lpstr>
      <vt:lpstr>Blockers for 1095-B launch</vt:lpstr>
      <vt:lpstr>1095-B Remaining actions, with external dependencies</vt:lpstr>
      <vt:lpstr>Sprint Deliverables</vt:lpstr>
      <vt:lpstr>Sprint 4 Deliverables – Health Hub </vt:lpstr>
      <vt:lpstr>Sprint 4 Deliverables – 1095-B </vt:lpstr>
      <vt:lpstr>Preview of Sprint 5</vt:lpstr>
      <vt:lpstr>PowerPoint Presentation</vt:lpstr>
      <vt:lpstr>Appendix</vt:lpstr>
      <vt:lpstr>Project risks and mitigation strategies (1 of 2)</vt:lpstr>
      <vt:lpstr>Project risks and mitigation strategies (2 of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1 will run April 20 to May 3rd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4 Demo</dc:title>
  <dc:creator>Jordan White</dc:creator>
  <cp:lastModifiedBy>Tami Corson</cp:lastModifiedBy>
  <cp:revision>1</cp:revision>
  <dcterms:created xsi:type="dcterms:W3CDTF">2022-02-09T22:10:49Z</dcterms:created>
  <dcterms:modified xsi:type="dcterms:W3CDTF">2022-06-14T19:04:04Z</dcterms:modified>
</cp:coreProperties>
</file>